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6" r:id="rId6"/>
    <p:sldId id="279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81D"/>
    <a:srgbClr val="CF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01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E51A2-BCFB-43E5-BEE3-EDD8A922ADE3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62816-C396-4D62-9C60-E910C2724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40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Indien u niet kiest voor het gebruik van een eigen iPad of die van school, kunt u een iPad op onze webshop bestellen via </a:t>
            </a:r>
            <a:r>
              <a:rPr lang="nl-NL" dirty="0" err="1"/>
              <a:t>iDeal</a:t>
            </a:r>
            <a:r>
              <a:rPr lang="nl-NL" dirty="0"/>
              <a:t> of gespreide betaling. Op de webshop vind je de nieuwste iPad 2018 die net gelanceerd is.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F62816-C396-4D62-9C60-E910C272478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55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C078E-D776-4197-A86C-C08356B08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BF584A-C3C7-49D7-8E25-507DA9AAF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3A6A94-4EF9-48E3-A400-E103F41C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523997-D477-4F93-A021-788EAD14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FD038C-507E-4167-8CDA-0000CA8C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16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933B9-4B5F-4F5C-807D-8EBC1D81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504ED1-4C68-4C5F-AB27-8C26B7C58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92F6CF-CC01-4157-AF7D-5AA0ABE8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57FC96-B2B2-468A-AA22-DB1CDB1C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BF5A2E-E875-4347-90F4-FBE630E6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84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050D0D-4383-45D6-A357-EB0E73C5B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636CBB-29D7-4768-9378-A4E5F2260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84C16B-5419-4597-93AE-CC2FB253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CF9BF9-0A33-4C1F-BA87-C0BAEF9B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B57AB2-E1DC-47A4-B1C3-C9938634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11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13976-292E-4BE8-99A0-66386A5A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1DA9B-E1C1-452B-B427-CDC1C93E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D333F2-E63D-4679-BB05-9781E746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E75302-2B51-42FB-8C9F-908110A8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55ED45-E0B3-474D-B13D-40AEFF63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37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F3864-2A8C-479E-B25D-5264F211B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51CFBC-D191-421E-8C01-E8683776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CDDAB7-218D-4E6D-8B17-91E2C9B9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FDF5C4-BD97-4AA8-A140-894CBF0F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8500D2-1E98-4997-8982-D7ADE43B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6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8D99F-92C0-4F2F-9583-B4A127EE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75E1FA-1F87-47C5-9567-7CDEBC596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65502D-255C-49B1-9913-832B0BE3F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8AAFF9-DA79-4DA2-A889-66212C63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D75628-EB9B-4654-8955-E38ED334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D4AB06-1EBF-43FC-BFD7-75C4C2E4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34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F4945-9E29-49D6-B6E1-FDCE31F8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A61CF3-433A-448C-827E-602261354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15ACFE-55D9-4FA5-87F8-23382BB4F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DABBDD-293C-46A8-82A4-52B1D29C2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1C055AC-7A01-449C-A466-F81B6B199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DC95EB-B387-4A66-A3B1-01A3EE87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389256-3AAE-43C1-9FCC-E7ED39DD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7F22C26-4093-4151-8D41-76B5539D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66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B2449-CAC6-4B72-B446-BFA097B1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EB1DD4E-4F76-4E11-989C-10300135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E1EF81-F7F7-412B-B4FE-CC42D5BD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C05F81D-4E7B-46F8-9878-B7B424C1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47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BECA348-3995-4459-96B9-F19A2483E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0B211C2-B093-4A1D-A3D2-9DCC2457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76732D-E8BC-405B-A783-82D2553A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5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D0777-6D76-4D67-8964-BC8F1F83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76EB6A-AA9E-4345-B9D3-2E02B3A50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F68F66-6FC8-4BF5-807C-6B8668F01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4C57D6-BC79-4E32-B8AC-344C722D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4ACED4-4B79-4B99-B6C1-9DD583BB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6C7AA9-386A-4C08-A649-40EACD89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03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D95CC-BA24-4970-AA34-9915379F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91CCB92-4EC3-4D30-B3ED-6464334F1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6D7071-D732-46FC-BF02-33D1A67CB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D92C80-5D0D-4511-90E3-BC14A751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91B74B-DF78-471E-B907-885CEA82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10755C-E118-400F-A7C1-529A3783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8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5A7FFC6-07B9-4319-A358-583610F2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4A2120-87D6-412F-9CE0-94AC3E14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D697CF-5DC2-44C1-B375-7311D9B9F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9EA7-73C4-4620-A99A-C8618838D186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6D044C-C0F6-44C6-8865-961ADD8AF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BB5D08-EC7C-4785-9AAC-36AA2027F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354D-4D60-469C-8D7F-3B09F22631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4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18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78426" y="255637"/>
            <a:ext cx="6646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8981D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Studywise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E64CE86-BB44-4D52-AC6A-E9674734F251}"/>
              </a:ext>
            </a:extLst>
          </p:cNvPr>
          <p:cNvSpPr/>
          <p:nvPr/>
        </p:nvSpPr>
        <p:spPr>
          <a:xfrm>
            <a:off x="0" y="6553200"/>
            <a:ext cx="866775" cy="295275"/>
          </a:xfrm>
          <a:prstGeom prst="rect">
            <a:avLst/>
          </a:prstGeom>
          <a:solidFill>
            <a:srgbClr val="CFEEFC"/>
          </a:solidFill>
          <a:ln>
            <a:solidFill>
              <a:srgbClr val="CFEE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742DF092-2A35-4B5E-9D28-D3C02E9E7EB9}"/>
              </a:ext>
            </a:extLst>
          </p:cNvPr>
          <p:cNvSpPr/>
          <p:nvPr/>
        </p:nvSpPr>
        <p:spPr>
          <a:xfrm>
            <a:off x="823645" y="3708057"/>
            <a:ext cx="3528000" cy="880369"/>
          </a:xfrm>
          <a:prstGeom prst="roundRect">
            <a:avLst>
              <a:gd name="adj" fmla="val 105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D286083-A019-41F4-8759-D3A85CDD2946}"/>
              </a:ext>
            </a:extLst>
          </p:cNvPr>
          <p:cNvSpPr txBox="1"/>
          <p:nvPr/>
        </p:nvSpPr>
        <p:spPr>
          <a:xfrm>
            <a:off x="997296" y="2298588"/>
            <a:ext cx="3057832" cy="1702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8981D"/>
              </a:buCl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Gevestigd in Enschede</a:t>
            </a:r>
          </a:p>
          <a:p>
            <a:pPr marL="285750" indent="-285750">
              <a:lnSpc>
                <a:spcPct val="150000"/>
              </a:lnSpc>
              <a:buClr>
                <a:srgbClr val="F8981D"/>
              </a:buCl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Partner van A-merken</a:t>
            </a:r>
          </a:p>
          <a:p>
            <a:pPr marL="285750" indent="-285750">
              <a:lnSpc>
                <a:spcPct val="150000"/>
              </a:lnSpc>
              <a:buClr>
                <a:srgbClr val="F8981D"/>
              </a:buCl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Laptops en tablets voor leerlingen</a:t>
            </a:r>
          </a:p>
        </p:txBody>
      </p:sp>
    </p:spTree>
    <p:extLst>
      <p:ext uri="{BB962C8B-B14F-4D97-AF65-F5344CB8AC3E}">
        <p14:creationId xmlns:p14="http://schemas.microsoft.com/office/powerpoint/2010/main" val="44344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78426" y="255637"/>
            <a:ext cx="3677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8981D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 webshop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F87E676-DEFD-4229-A9E4-A9E9F6AB0DDE}"/>
              </a:ext>
            </a:extLst>
          </p:cNvPr>
          <p:cNvSpPr txBox="1"/>
          <p:nvPr/>
        </p:nvSpPr>
        <p:spPr>
          <a:xfrm>
            <a:off x="7398775" y="378747"/>
            <a:ext cx="6646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8981D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shop.studywise.nl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34F8BF62-56F0-4394-8C1D-74F365CC4048}"/>
              </a:ext>
            </a:extLst>
          </p:cNvPr>
          <p:cNvGrpSpPr/>
          <p:nvPr/>
        </p:nvGrpSpPr>
        <p:grpSpPr>
          <a:xfrm>
            <a:off x="1592825" y="2467464"/>
            <a:ext cx="3578942" cy="3126402"/>
            <a:chOff x="1553496" y="2467464"/>
            <a:chExt cx="3578942" cy="3126402"/>
          </a:xfrm>
        </p:grpSpPr>
        <p:sp>
          <p:nvSpPr>
            <p:cNvPr id="2" name="Tekstvak 1">
              <a:extLst>
                <a:ext uri="{FF2B5EF4-FFF2-40B4-BE49-F238E27FC236}">
                  <a16:creationId xmlns:a16="http://schemas.microsoft.com/office/drawing/2014/main" id="{7D286083-A019-41F4-8759-D3A85CDD2946}"/>
                </a:ext>
              </a:extLst>
            </p:cNvPr>
            <p:cNvSpPr txBox="1"/>
            <p:nvPr/>
          </p:nvSpPr>
          <p:spPr>
            <a:xfrm>
              <a:off x="1553496" y="2467464"/>
              <a:ext cx="357894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F8981D"/>
                </a:buClr>
              </a:pPr>
              <a:r>
                <a:rPr lang="nl-NL" sz="20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Gemakkelijk online bestellen</a:t>
              </a:r>
            </a:p>
          </p:txBody>
        </p: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3ABA4BBA-9040-41F5-82AF-086A9DE8A497}"/>
                </a:ext>
              </a:extLst>
            </p:cNvPr>
            <p:cNvSpPr txBox="1"/>
            <p:nvPr/>
          </p:nvSpPr>
          <p:spPr>
            <a:xfrm>
              <a:off x="1553496" y="3277704"/>
              <a:ext cx="3578942" cy="958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F8981D"/>
                </a:buClr>
              </a:pPr>
              <a:r>
                <a:rPr lang="nl-NL" sz="2000" dirty="0" smtClean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Thuis of op school afgeleverd (</a:t>
              </a:r>
              <a:r>
                <a:rPr lang="nl-NL" sz="2000" i="1" dirty="0" smtClean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keuzemogelijkheid</a:t>
              </a:r>
              <a:r>
                <a:rPr lang="nl-NL" sz="2000" dirty="0" smtClean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)</a:t>
              </a:r>
              <a:endPara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16060DF1-9A0F-49CF-9DF7-F4B66B1E2412}"/>
                </a:ext>
              </a:extLst>
            </p:cNvPr>
            <p:cNvSpPr txBox="1"/>
            <p:nvPr/>
          </p:nvSpPr>
          <p:spPr>
            <a:xfrm>
              <a:off x="1553496" y="4343700"/>
              <a:ext cx="357894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F8981D"/>
                </a:buClr>
              </a:pPr>
              <a:r>
                <a:rPr lang="nl-NL" sz="20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Standaard 2 jaar garantie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51273170-39E0-404D-94FF-F3E1C499AA72}"/>
                </a:ext>
              </a:extLst>
            </p:cNvPr>
            <p:cNvSpPr txBox="1"/>
            <p:nvPr/>
          </p:nvSpPr>
          <p:spPr>
            <a:xfrm>
              <a:off x="1553496" y="5086035"/>
              <a:ext cx="357894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F8981D"/>
                </a:buClr>
              </a:pPr>
              <a:r>
                <a:rPr lang="nl-NL" sz="20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Uitstekende klantenservice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54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80882" y="255637"/>
            <a:ext cx="6644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8981D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Garantie en reparatie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D286083-A019-41F4-8759-D3A85CDD2946}"/>
              </a:ext>
            </a:extLst>
          </p:cNvPr>
          <p:cNvSpPr txBox="1"/>
          <p:nvPr/>
        </p:nvSpPr>
        <p:spPr>
          <a:xfrm>
            <a:off x="3572358" y="2256556"/>
            <a:ext cx="5926397" cy="3035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Verlenging van de garantie naar 4 jaar mogelijk</a:t>
            </a:r>
          </a:p>
          <a:p>
            <a:pPr>
              <a:lnSpc>
                <a:spcPct val="2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Schadepakket is alleen mogelijk i.c.m. 4 jaar garantie *</a:t>
            </a:r>
            <a:b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Pick-Up &amp; Return: geen transportkosten bij reparatie</a:t>
            </a:r>
          </a:p>
          <a:p>
            <a:pPr>
              <a:lnSpc>
                <a:spcPct val="2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Inclusief dekking bij software-storingen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965491-7CC8-4F78-88AA-C4925563A40B}"/>
              </a:ext>
            </a:extLst>
          </p:cNvPr>
          <p:cNvSpPr txBox="1"/>
          <p:nvPr/>
        </p:nvSpPr>
        <p:spPr>
          <a:xfrm>
            <a:off x="3111273" y="5697629"/>
            <a:ext cx="6848569" cy="785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 door vallen, stoten, vloeistof- of </a:t>
            </a:r>
            <a:r>
              <a:rPr lang="nl-NL" sz="1600" i="1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brandschade en diefstal dekking </a:t>
            </a:r>
            <a:r>
              <a:rPr lang="nl-NL" sz="1600" i="1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van </a:t>
            </a:r>
            <a:r>
              <a:rPr lang="nl-NL" sz="1600" i="1" dirty="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twee gevallen zonder eigen risico.</a:t>
            </a:r>
            <a:endParaRPr lang="nl-NL" sz="1600" i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55C6D20-5B30-4FC7-8276-AD4EFD80563C}"/>
              </a:ext>
            </a:extLst>
          </p:cNvPr>
          <p:cNvSpPr txBox="1"/>
          <p:nvPr/>
        </p:nvSpPr>
        <p:spPr>
          <a:xfrm>
            <a:off x="9814175" y="2154212"/>
            <a:ext cx="1205765" cy="577081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GARANTIE</a:t>
            </a:r>
          </a:p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 REPARATIE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37D923-4725-4F41-A8E5-7CCE1CD4D8C4}"/>
              </a:ext>
            </a:extLst>
          </p:cNvPr>
          <p:cNvSpPr txBox="1"/>
          <p:nvPr/>
        </p:nvSpPr>
        <p:spPr>
          <a:xfrm>
            <a:off x="8196769" y="1651590"/>
            <a:ext cx="1205765" cy="546945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FABRIEKS GARANTIE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F279108B-0906-4516-8759-1CB5B23E4F09}"/>
              </a:ext>
            </a:extLst>
          </p:cNvPr>
          <p:cNvSpPr/>
          <p:nvPr/>
        </p:nvSpPr>
        <p:spPr>
          <a:xfrm>
            <a:off x="8911087" y="715993"/>
            <a:ext cx="284672" cy="400110"/>
          </a:xfrm>
          <a:prstGeom prst="ellipse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73D976B-27E3-424E-AE7F-8379741FEFD9}"/>
              </a:ext>
            </a:extLst>
          </p:cNvPr>
          <p:cNvSpPr txBox="1"/>
          <p:nvPr/>
        </p:nvSpPr>
        <p:spPr>
          <a:xfrm>
            <a:off x="8893835" y="667963"/>
            <a:ext cx="2846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8867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80882" y="255637"/>
            <a:ext cx="6644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8981D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Betaalmogelijkheden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9E3CAAF-EBF7-4977-8897-54B0D328082B}"/>
              </a:ext>
            </a:extLst>
          </p:cNvPr>
          <p:cNvSpPr txBox="1"/>
          <p:nvPr/>
        </p:nvSpPr>
        <p:spPr>
          <a:xfrm>
            <a:off x="1398635" y="2916929"/>
            <a:ext cx="50709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Online betalen via jouw eigen bank</a:t>
            </a:r>
          </a:p>
          <a:p>
            <a:pPr>
              <a:lnSpc>
                <a:spcPct val="150000"/>
              </a:lnSpc>
              <a:buClr>
                <a:srgbClr val="F8981D"/>
              </a:buClr>
            </a:pPr>
            <a:endParaRPr lang="nl-NL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Bankoverschrijving</a:t>
            </a:r>
          </a:p>
          <a:p>
            <a:pPr>
              <a:lnSpc>
                <a:spcPct val="150000"/>
              </a:lnSpc>
              <a:buClr>
                <a:srgbClr val="F8981D"/>
              </a:buClr>
            </a:pPr>
            <a:endParaRPr lang="nl-NL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Gespreid </a:t>
            </a:r>
            <a:r>
              <a:rPr lang="nl-NL" sz="2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betalen</a:t>
            </a:r>
            <a:endParaRPr lang="nl-NL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AAF3D7-8438-4714-A638-E4C39704E6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29" y="334296"/>
            <a:ext cx="1538882" cy="769441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0320F81-77CC-43B0-B96C-8F6652CCC5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21"/>
          <a:stretch/>
        </p:blipFill>
        <p:spPr>
          <a:xfrm>
            <a:off x="9532508" y="457200"/>
            <a:ext cx="1355371" cy="4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2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3075C1CD-FA5D-4ED5-A5C5-87F99F5673CC}"/>
              </a:ext>
            </a:extLst>
          </p:cNvPr>
          <p:cNvSpPr/>
          <p:nvPr/>
        </p:nvSpPr>
        <p:spPr>
          <a:xfrm>
            <a:off x="-35781" y="1327224"/>
            <a:ext cx="12263562" cy="5530776"/>
          </a:xfrm>
          <a:prstGeom prst="rect">
            <a:avLst/>
          </a:prstGeom>
          <a:solidFill>
            <a:srgbClr val="CFEEFC"/>
          </a:solidFill>
          <a:ln>
            <a:solidFill>
              <a:srgbClr val="CFEE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Afbeelding 44">
            <a:extLst>
              <a:ext uri="{FF2B5EF4-FFF2-40B4-BE49-F238E27FC236}">
                <a16:creationId xmlns:a16="http://schemas.microsoft.com/office/drawing/2014/main" id="{A0190D7B-9840-48DC-B011-F7EAE95863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87"/>
          <a:stretch/>
        </p:blipFill>
        <p:spPr>
          <a:xfrm rot="11735569">
            <a:off x="-1761685" y="3922328"/>
            <a:ext cx="4189071" cy="3786614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78425" y="255637"/>
            <a:ext cx="8833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rgbClr val="F8981D"/>
                </a:solidFill>
                <a:effectLst/>
                <a:uLnTx/>
                <a:uFillTx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Communicatiepakket voor ouders</a:t>
            </a:r>
          </a:p>
        </p:txBody>
      </p:sp>
      <p:sp>
        <p:nvSpPr>
          <p:cNvPr id="40" name="Rechthoek: afgeronde hoeken 39">
            <a:extLst>
              <a:ext uri="{FF2B5EF4-FFF2-40B4-BE49-F238E27FC236}">
                <a16:creationId xmlns:a16="http://schemas.microsoft.com/office/drawing/2014/main" id="{250EEA85-E379-465B-8BD1-60CBDBF65D22}"/>
              </a:ext>
            </a:extLst>
          </p:cNvPr>
          <p:cNvSpPr/>
          <p:nvPr/>
        </p:nvSpPr>
        <p:spPr>
          <a:xfrm>
            <a:off x="678425" y="1811548"/>
            <a:ext cx="4022971" cy="3329795"/>
          </a:xfrm>
          <a:prstGeom prst="roundRect">
            <a:avLst>
              <a:gd name="adj" fmla="val 3932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F2A98758-2F9A-4867-B130-EC05E3EAC1E1}"/>
              </a:ext>
            </a:extLst>
          </p:cNvPr>
          <p:cNvSpPr txBox="1"/>
          <p:nvPr/>
        </p:nvSpPr>
        <p:spPr>
          <a:xfrm>
            <a:off x="1052051" y="2224501"/>
            <a:ext cx="3340430" cy="234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Informatiebrieven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Presentaties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Bestelprocedures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E-nieuwsbrieven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Statusupdate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AB1B991F-5B46-45AF-A520-605BEFC213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5" r="52669"/>
          <a:stretch/>
        </p:blipFill>
        <p:spPr>
          <a:xfrm>
            <a:off x="10481093" y="1484956"/>
            <a:ext cx="1746687" cy="2857500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07278CBF-1A3E-4D48-A6EF-62B38AC12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340" y="6429688"/>
            <a:ext cx="1262866" cy="24367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B2EF95B-2055-4BC3-BB7E-6C5F3D4420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022" y="1767016"/>
            <a:ext cx="6576711" cy="4651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508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4B2D682-A241-4E74-A8A8-6FF845EAF758}"/>
              </a:ext>
            </a:extLst>
          </p:cNvPr>
          <p:cNvSpPr txBox="1"/>
          <p:nvPr/>
        </p:nvSpPr>
        <p:spPr>
          <a:xfrm>
            <a:off x="678425" y="255637"/>
            <a:ext cx="4621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F8981D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Het bestelproces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D286083-A019-41F4-8759-D3A85CDD2946}"/>
              </a:ext>
            </a:extLst>
          </p:cNvPr>
          <p:cNvSpPr txBox="1"/>
          <p:nvPr/>
        </p:nvSpPr>
        <p:spPr>
          <a:xfrm>
            <a:off x="963561" y="2577486"/>
            <a:ext cx="2949678" cy="12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 naar shop.studywise.nl en log in met jouw Kennisnet-account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6576D67-722A-482A-8F4D-FD8E90D3A149}"/>
              </a:ext>
            </a:extLst>
          </p:cNvPr>
          <p:cNvSpPr txBox="1"/>
          <p:nvPr/>
        </p:nvSpPr>
        <p:spPr>
          <a:xfrm>
            <a:off x="6685936" y="333863"/>
            <a:ext cx="470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16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 je van school een vouchercode ontvangen?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FE6D9D5-9B0B-4F0C-857B-AB9680E180B8}"/>
              </a:ext>
            </a:extLst>
          </p:cNvPr>
          <p:cNvSpPr txBox="1"/>
          <p:nvPr/>
        </p:nvSpPr>
        <p:spPr>
          <a:xfrm>
            <a:off x="8082119" y="679685"/>
            <a:ext cx="3313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8981D"/>
              </a:buClr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Vul deze dan in bij het winkelmandje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F0394E9-CEDE-4B91-A762-C1961BEA8AE5}"/>
              </a:ext>
            </a:extLst>
          </p:cNvPr>
          <p:cNvSpPr txBox="1"/>
          <p:nvPr/>
        </p:nvSpPr>
        <p:spPr>
          <a:xfrm>
            <a:off x="4552334" y="2541795"/>
            <a:ext cx="3146323" cy="12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Bestel voor [datum] </a:t>
            </a:r>
            <a: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jouw device, accessoires en een garantiepakket (optioneel). </a:t>
            </a:r>
            <a:endParaRPr lang="nl-NL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856F3B5-3907-4209-835D-8796F435DD67}"/>
              </a:ext>
            </a:extLst>
          </p:cNvPr>
          <p:cNvSpPr txBox="1"/>
          <p:nvPr/>
        </p:nvSpPr>
        <p:spPr>
          <a:xfrm>
            <a:off x="8337752" y="2569227"/>
            <a:ext cx="3146323" cy="12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8981D"/>
              </a:buClr>
            </a:pPr>
            <a: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Alle bestellingen van jouw school worden verzameld </a:t>
            </a:r>
            <a:b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 verstuurd op [</a:t>
            </a:r>
            <a:r>
              <a:rPr lang="nl-NL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datum</a:t>
            </a:r>
            <a:r>
              <a:rPr lang="nl-N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6936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189</Words>
  <Application>Microsoft Office PowerPoint</Application>
  <PresentationFormat>Breedbeeld</PresentationFormat>
  <Paragraphs>39</Paragraphs>
  <Slides>7</Slides>
  <Notes>1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Segoe UI Black</vt:lpstr>
      <vt:lpstr>Segoe UI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Kyra Winkeler - Switch IT Solutions</dc:creator>
  <cp:lastModifiedBy>Ilse Thimister - Pletzers</cp:lastModifiedBy>
  <cp:revision>39</cp:revision>
  <dcterms:created xsi:type="dcterms:W3CDTF">2018-01-09T08:56:13Z</dcterms:created>
  <dcterms:modified xsi:type="dcterms:W3CDTF">2020-02-06T13:58:05Z</dcterms:modified>
</cp:coreProperties>
</file>