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7" r:id="rId6"/>
    <p:sldId id="268" r:id="rId7"/>
    <p:sldId id="259" r:id="rId8"/>
    <p:sldId id="262" r:id="rId9"/>
    <p:sldId id="265" r:id="rId10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4D8CA-32F9-496C-AB78-F8438EBA7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FB59E1-A5C7-4225-9AD3-852641458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554100-F2BD-4E26-A3CD-E17F3DE1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23877-9D61-498F-BEA3-A6D27AE3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3BD309-299D-4F2C-A3D3-E8EBA479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30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40457-FE22-4125-9F01-436166F2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CA157A-01C5-4A9A-8C21-81FABE8D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3D90FB-2C6D-457A-A307-CABF09D6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E55FFA-6AD1-4CA3-B133-79D39921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2B9E19-61DA-470D-B3A1-7D1BE6FF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0AA00C-D297-4ED7-A1DA-75BBA8508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F78AE6-3503-47EC-910F-2EAE1F44C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31951-0F9F-4841-80AB-E5179972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E55E43-E1F3-4243-950E-4C1A5A33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C44613-1606-45F1-8470-611A57A6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8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5E30F-BDCE-447E-A826-C60660B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B425DC-B9D4-402F-82A9-F28A9B7F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C3E9ED-1B1B-4F58-8594-315337D0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5F7CEE-1C2C-4A3F-A684-5541EF21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006107-324B-43DD-AD69-BAED8B21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784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F5700-A7B4-41A4-B61C-39CF0657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7287F9-3C43-4AF1-9D1C-C6FFC4DD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93EE7E-8445-4AC9-B8F9-C177A1D5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F1FD2D-4B9B-44B3-A45C-73E79475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EE27C9-7FF3-4986-AE0A-3B2DCAA4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913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2FA24-AA51-4696-92E7-18378508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1611D9-DC8E-4379-81A7-59C760D41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D2F3F2-F82C-41BE-B29B-4F16A5DD9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9259ED-F059-446F-97F8-FC823B1A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402500-625E-4FC9-8B1C-AB38247F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B103E6-3BFB-42F8-912E-F28C44BF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22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130EE-B2F0-4C6C-857F-238D7A1B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824CB3-70FD-45F9-84DE-3479C2E78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781000-A1E9-424A-AF0B-1842A7FE7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1AA154-D2D6-43C9-ACFF-B98ABB495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E03014-F9DA-4279-A74C-A031D4356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26376D-D0B0-4CE0-8FC7-A263A4E7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60C8107-00AE-4825-9127-7B21C3D7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CAC858D-1495-4976-8A09-60A88D21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6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D1A83-8F60-4D1E-8528-CB86703D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B5551A-D1B0-4B32-B033-AAA2FF65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80FAA4-8843-4E70-A315-F23D64A2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30C8E2E-F0FD-4749-B70C-2C7B3B87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31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C562F3-152F-4274-B495-DFA78A48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5328FE-BC96-4442-B0F7-C80A39BB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0F3843-A8B5-4827-9132-026CAFFC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813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699A-E023-4A2B-9327-31F9BCA9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B35CEE-1A43-4F78-8E3F-F758120BB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05E2C6-F0BF-4BB2-B1B8-87DC112C7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76608F-F497-43DC-917A-5188831F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F3A721-0D46-4EF5-A1B7-0DD777EE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3E0305-9A94-43CF-B795-8C6ABA1E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491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48D69-5C97-4924-9B47-B15FE032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89B3D1-2266-4DEE-8FAA-3E513B6F2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FB91D8-1B79-46EF-9791-034013FE1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81753B-BA94-4942-9EFD-FE99A6F7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D7BDE8-6C2C-4095-A823-401C1906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34C13F-0C1B-4417-B3D5-E37ABD8E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46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E389956-BB12-4EA0-84A7-B8072B3A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EDC461-2615-49DB-905D-823F584FA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7CC145-66F3-4738-BBAD-A0B486E8F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7234-4024-4E6A-8EA9-0837D8B7BF42}" type="datetimeFigureOut">
              <a:rPr lang="nl-NL" smtClean="0"/>
              <a:t>31-8-2023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904335-AF41-4CFC-87F6-C5E3F8688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0E01E9-4B4C-4634-B145-438AB08AE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E901-10F7-4A69-BED3-4152C698152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3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eergeldmaastrichtenheuvelland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D708A-AB0D-4B73-9266-4440FBD0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122363"/>
            <a:ext cx="9144000" cy="2387600"/>
          </a:xfrm>
        </p:spPr>
        <p:txBody>
          <a:bodyPr/>
          <a:lstStyle/>
          <a:p>
            <a:r>
              <a:rPr lang="nl-NL" b="1" dirty="0"/>
              <a:t>Stichting Leergeld </a:t>
            </a:r>
            <a:br>
              <a:rPr lang="nl-NL" b="1" dirty="0"/>
            </a:br>
            <a:r>
              <a:rPr lang="nl-NL" b="1" dirty="0"/>
              <a:t>Maastricht &amp; Heuvelland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A87D06-F4CD-4C81-B1C9-A823ACA785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nl-NL" sz="4000" dirty="0"/>
          </a:p>
          <a:p>
            <a:r>
              <a:rPr lang="nl-NL" sz="5100" dirty="0"/>
              <a:t>Informatie voor ouders/verzorgers</a:t>
            </a:r>
          </a:p>
          <a:p>
            <a:endParaRPr lang="nl-NL" sz="5100" dirty="0"/>
          </a:p>
        </p:txBody>
      </p:sp>
      <p:pic>
        <p:nvPicPr>
          <p:cNvPr id="1026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E0EA6E11-5C16-424E-81D6-D208DFDF6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8" y="5735637"/>
            <a:ext cx="1219200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leergeld.nl/wp-content/uploads/2014/11/logo_leergeld1.png">
            <a:extLst>
              <a:ext uri="{FF2B5EF4-FFF2-40B4-BE49-F238E27FC236}">
                <a16:creationId xmlns:a16="http://schemas.microsoft.com/office/drawing/2014/main" id="{DB985A11-A596-4009-820B-6D14A57EB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3" y="394077"/>
            <a:ext cx="1950901" cy="144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00808773-62EC-4AE1-9A1F-9AB351B2E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8" y="5735637"/>
            <a:ext cx="1219200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90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BD10E-8C72-48BE-A171-0C1FFDD0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DOELSTELLING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44DB80-B881-4EBB-A903-87B3F1E75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Alle kinderen doen mee</a:t>
            </a:r>
          </a:p>
          <a:p>
            <a:pPr lvl="1"/>
            <a:r>
              <a:rPr lang="nl-NL" sz="3600" dirty="0"/>
              <a:t>met materialen voor school</a:t>
            </a:r>
          </a:p>
          <a:p>
            <a:pPr lvl="1"/>
            <a:r>
              <a:rPr lang="nl-NL" sz="3600" dirty="0"/>
              <a:t>aan sport en cultuur buiten school</a:t>
            </a:r>
          </a:p>
          <a:p>
            <a:pPr lvl="1"/>
            <a:r>
              <a:rPr lang="nl-NL" sz="3600" dirty="0"/>
              <a:t>met een fiets </a:t>
            </a:r>
          </a:p>
          <a:p>
            <a:pPr lvl="1"/>
            <a:r>
              <a:rPr lang="nl-NL" sz="3600" dirty="0"/>
              <a:t>ook als het inkomen van de ouders daarbij een probleem is</a:t>
            </a:r>
          </a:p>
          <a:p>
            <a:pPr marL="457200" lvl="1" indent="0">
              <a:buNone/>
            </a:pPr>
            <a:endParaRPr lang="nl-NL" sz="3600" dirty="0"/>
          </a:p>
        </p:txBody>
      </p:sp>
      <p:pic>
        <p:nvPicPr>
          <p:cNvPr id="4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2D592099-403E-43FD-A433-4DFAD0C73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89"/>
            <a:ext cx="1213369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2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33F795-8716-4EF1-BAF3-0825864F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59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/>
              <a:t>DEELNAME 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08D069-24E4-43CA-B1C4-72311F554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Kinderen van 4 tot 18 jaar</a:t>
            </a:r>
          </a:p>
          <a:p>
            <a:r>
              <a:rPr lang="nl-NL" sz="3600" dirty="0"/>
              <a:t>Inkomen ouders tot 120% van het bijstandsniveau</a:t>
            </a:r>
          </a:p>
          <a:p>
            <a:r>
              <a:rPr lang="nl-NL" sz="3600" dirty="0"/>
              <a:t>120% van het bijstandsniveau:</a:t>
            </a:r>
          </a:p>
          <a:p>
            <a:pPr lvl="1"/>
            <a:r>
              <a:rPr lang="nl-NL" sz="3600" dirty="0"/>
              <a:t>Gezin:  € 2.086 per maand</a:t>
            </a:r>
          </a:p>
          <a:p>
            <a:pPr lvl="1"/>
            <a:r>
              <a:rPr lang="nl-NL" sz="3600" dirty="0"/>
              <a:t>Alleenstaande ouder: € 1.460 per maand</a:t>
            </a:r>
          </a:p>
        </p:txBody>
      </p:sp>
      <p:pic>
        <p:nvPicPr>
          <p:cNvPr id="7172" name="Picture 4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B14AA67A-2EA2-4448-BA10-74D68BF4C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6640"/>
            <a:ext cx="12192000" cy="88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7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EE43B-3208-4164-9479-5D1B4D7F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VERGOEDING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176071-6CEA-4232-8802-6085A61C8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nl-NL" sz="3600" dirty="0"/>
              <a:t>Leergeld in principe maximaal </a:t>
            </a:r>
          </a:p>
          <a:p>
            <a:pPr lvl="1"/>
            <a:r>
              <a:rPr lang="nl-NL" sz="3200" dirty="0"/>
              <a:t>€ 250  per jaar per kind in het basisonderwijs   </a:t>
            </a:r>
          </a:p>
          <a:p>
            <a:pPr lvl="1"/>
            <a:r>
              <a:rPr lang="nl-NL" sz="3200" dirty="0"/>
              <a:t>€ 350 per jaar per kind in het voortgezet onderwijs </a:t>
            </a:r>
          </a:p>
          <a:p>
            <a:r>
              <a:rPr lang="nl-NL" sz="3600" dirty="0"/>
              <a:t>Categorieën:</a:t>
            </a:r>
          </a:p>
          <a:p>
            <a:pPr lvl="1"/>
            <a:r>
              <a:rPr lang="nl-NL" sz="3600" dirty="0"/>
              <a:t>Onderwijs: gymkleding, lesmaterialen, laptop</a:t>
            </a:r>
          </a:p>
          <a:p>
            <a:pPr lvl="1"/>
            <a:r>
              <a:rPr lang="nl-NL" sz="3600" dirty="0"/>
              <a:t>Welzijn: scouting, kindervakantieweek</a:t>
            </a:r>
          </a:p>
          <a:p>
            <a:pPr marL="0" indent="0">
              <a:buNone/>
            </a:pPr>
            <a:endParaRPr lang="nl-NL" sz="3600" dirty="0"/>
          </a:p>
        </p:txBody>
      </p:sp>
      <p:pic>
        <p:nvPicPr>
          <p:cNvPr id="5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9FEB0228-E34E-4A4E-A3D1-D5420A0DA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698"/>
            <a:ext cx="1219200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2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B3684-7F93-4F16-BD34-619D7E8C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VERGOEDING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A2AFD-3EA7-4D6A-A156-E96105699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sz="3600" dirty="0"/>
              <a:t>Intermediair voor andere instanties</a:t>
            </a:r>
          </a:p>
          <a:p>
            <a:pPr lvl="1"/>
            <a:r>
              <a:rPr lang="nl-NL" sz="3600" dirty="0"/>
              <a:t>Jeugdfonds Sport</a:t>
            </a:r>
          </a:p>
          <a:p>
            <a:pPr lvl="2"/>
            <a:r>
              <a:rPr lang="nl-NL" sz="3200" dirty="0"/>
              <a:t>lidmaatschap + materialen</a:t>
            </a:r>
          </a:p>
          <a:p>
            <a:pPr lvl="2"/>
            <a:r>
              <a:rPr lang="nl-NL" sz="3200" dirty="0"/>
              <a:t>maximaal € 225 per jaar per kind</a:t>
            </a:r>
          </a:p>
          <a:p>
            <a:pPr lvl="1"/>
            <a:r>
              <a:rPr lang="nl-NL" sz="3600" dirty="0"/>
              <a:t>Jeugdfonds Cultuur: </a:t>
            </a:r>
          </a:p>
          <a:p>
            <a:pPr lvl="2"/>
            <a:r>
              <a:rPr lang="nl-NL" sz="3200" dirty="0"/>
              <a:t>lidmaatschap harmonie, lessen dans</a:t>
            </a:r>
          </a:p>
          <a:p>
            <a:pPr lvl="2"/>
            <a:r>
              <a:rPr lang="nl-NL" sz="3200" dirty="0"/>
              <a:t>maximaal € 420 per jaar per kind</a:t>
            </a:r>
          </a:p>
          <a:p>
            <a:pPr lvl="2"/>
            <a:endParaRPr lang="nl-NL" sz="3200" dirty="0"/>
          </a:p>
          <a:p>
            <a:endParaRPr lang="nl-NL" dirty="0"/>
          </a:p>
        </p:txBody>
      </p:sp>
      <p:pic>
        <p:nvPicPr>
          <p:cNvPr id="4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F02929A6-674B-4B09-8770-64B11C804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5596"/>
            <a:ext cx="12101884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4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E8E77-EC6D-4B43-AB02-F0CA978E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VERGOEDING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25B1D4-4AA4-46FB-ACFB-8065F73D8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479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3600" dirty="0"/>
              <a:t>Ook intermediair voor</a:t>
            </a:r>
          </a:p>
          <a:p>
            <a:pPr lvl="1"/>
            <a:r>
              <a:rPr lang="nl-NL" sz="3600" dirty="0"/>
              <a:t>Fietsbank</a:t>
            </a:r>
          </a:p>
          <a:p>
            <a:pPr lvl="2"/>
            <a:r>
              <a:rPr lang="nl-NL" sz="3600" dirty="0"/>
              <a:t>Fietsen</a:t>
            </a:r>
          </a:p>
          <a:p>
            <a:pPr lvl="2"/>
            <a:endParaRPr lang="nl-NL" sz="3200" dirty="0"/>
          </a:p>
          <a:p>
            <a:pPr lvl="1"/>
            <a:r>
              <a:rPr lang="nl-NL" sz="4000" dirty="0"/>
              <a:t>Nationaal Fonds Kinderhulp</a:t>
            </a:r>
          </a:p>
          <a:p>
            <a:pPr lvl="2"/>
            <a:r>
              <a:rPr lang="nl-NL" sz="3600" dirty="0"/>
              <a:t>Aanvulling bij laptop, overblijven</a:t>
            </a:r>
          </a:p>
          <a:p>
            <a:pPr lvl="3"/>
            <a:endParaRPr lang="nl-NL" sz="3400" dirty="0"/>
          </a:p>
          <a:p>
            <a:pPr marL="1371600" lvl="3" indent="0">
              <a:buNone/>
            </a:pPr>
            <a:endParaRPr lang="nl-NL" sz="3400" dirty="0"/>
          </a:p>
        </p:txBody>
      </p:sp>
      <p:pic>
        <p:nvPicPr>
          <p:cNvPr id="4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95BF4C76-C712-4B3E-BD72-C9E2640BA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" y="5805698"/>
            <a:ext cx="1219200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03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1DD11-0572-411D-844C-5E1CAC74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/>
              <a:t>WELKE GEMEENTEN DOEN MEE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027D8-6504-4D83-9430-6EDA10A98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/>
              <a:t>Maastricht</a:t>
            </a:r>
          </a:p>
          <a:p>
            <a:r>
              <a:rPr lang="nl-NL" sz="3600" dirty="0"/>
              <a:t>Eijsden-Margraten</a:t>
            </a:r>
          </a:p>
          <a:p>
            <a:r>
              <a:rPr lang="nl-NL" sz="3600" dirty="0"/>
              <a:t>Meerssen</a:t>
            </a:r>
          </a:p>
          <a:p>
            <a:r>
              <a:rPr lang="nl-NL" sz="3600" dirty="0"/>
              <a:t>Valkenburg aan de Geul</a:t>
            </a:r>
          </a:p>
          <a:p>
            <a:r>
              <a:rPr lang="nl-NL" sz="3600" dirty="0"/>
              <a:t>Gulpen-Wittem</a:t>
            </a:r>
          </a:p>
          <a:p>
            <a:r>
              <a:rPr lang="nl-NL" sz="3600" dirty="0"/>
              <a:t>Vaals</a:t>
            </a:r>
          </a:p>
          <a:p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endParaRPr lang="nl-NL" sz="36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FC8D296D-0D61-42D3-A2AA-9F44CBCD2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" y="5805698"/>
            <a:ext cx="12192000" cy="10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0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425A9-EE3E-4E95-BBCB-3A65B271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AANVRAAGPROCEDURE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60CD6F-3F39-4D57-8F91-DD5172F4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466"/>
            <a:ext cx="10515600" cy="4351338"/>
          </a:xfrm>
        </p:spPr>
        <p:txBody>
          <a:bodyPr>
            <a:normAutofit/>
          </a:bodyPr>
          <a:lstStyle/>
          <a:p>
            <a:r>
              <a:rPr lang="nl-NL" sz="3600" dirty="0"/>
              <a:t>Ouder/verzorger/een ondersteunende hulpverlener vult het aanvraagformulier in op de website </a:t>
            </a:r>
            <a:r>
              <a:rPr lang="nl-NL" sz="3600" dirty="0">
                <a:hlinkClick r:id="rId2"/>
              </a:rPr>
              <a:t>www.leergeldmaastrichtenheuvelland.nl</a:t>
            </a:r>
            <a:r>
              <a:rPr lang="nl-NL" sz="3600" dirty="0"/>
              <a:t> </a:t>
            </a:r>
          </a:p>
          <a:p>
            <a:r>
              <a:rPr lang="nl-NL" sz="3600" dirty="0"/>
              <a:t>Klik op de privacyverklaring</a:t>
            </a:r>
          </a:p>
          <a:p>
            <a:r>
              <a:rPr lang="nl-NL" sz="3600" dirty="0"/>
              <a:t>Verzend de aanvraag met een druk op de knop</a:t>
            </a:r>
          </a:p>
          <a:p>
            <a:r>
              <a:rPr lang="nl-NL" sz="3600" dirty="0"/>
              <a:t>Ontvangstbevestiging en beschrijving van vervolg van de aanvraagprocedure</a:t>
            </a:r>
          </a:p>
          <a:p>
            <a:endParaRPr lang="nl-NL" dirty="0"/>
          </a:p>
          <a:p>
            <a:endParaRPr lang="nl-NL" sz="2800" dirty="0"/>
          </a:p>
        </p:txBody>
      </p:sp>
      <p:pic>
        <p:nvPicPr>
          <p:cNvPr id="5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B333DD09-BF8C-4B1D-B231-FCA520E1B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44208"/>
            <a:ext cx="12192000" cy="92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0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D5FD9-BE6E-4E12-8472-AA10A5A5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b="1" dirty="0"/>
              <a:t>AANVRAAGPROCEDURE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DD5806-DFA1-4911-9500-61C49C84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Een intaker komt binnen vier weken op huisbezoek</a:t>
            </a:r>
          </a:p>
          <a:p>
            <a:r>
              <a:rPr lang="nl-NL" sz="3600" dirty="0"/>
              <a:t>Ouders krijgen informatie over de mogelijkheden van Leergeld</a:t>
            </a:r>
          </a:p>
          <a:p>
            <a:r>
              <a:rPr lang="nl-NL" sz="3600" dirty="0"/>
              <a:t>Ouders moeten een bewijs van inkomen overleggen (loonstrook, Sociale Dienst, UWV, jaarrekening (ZZP))</a:t>
            </a:r>
          </a:p>
          <a:p>
            <a:r>
              <a:rPr lang="nl-NL" sz="3600" dirty="0"/>
              <a:t>Als ouders na een jaar weer een aanvraag doen, moet weer zo’n bewijs afgegeven worden.</a:t>
            </a:r>
          </a:p>
        </p:txBody>
      </p:sp>
      <p:pic>
        <p:nvPicPr>
          <p:cNvPr id="3074" name="Picture 2" descr="https://www.leergeld.nl/wp-content/uploads/2014/11/Leergeld_getekende_kinderen.png">
            <a:extLst>
              <a:ext uri="{FF2B5EF4-FFF2-40B4-BE49-F238E27FC236}">
                <a16:creationId xmlns:a16="http://schemas.microsoft.com/office/drawing/2014/main" id="{1C422D9D-17A5-4229-AA94-3B2EBBBDC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3" y="5822950"/>
            <a:ext cx="1219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699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266</Words>
  <Application>Microsoft Office PowerPoint</Application>
  <PresentationFormat>Breedbeeld</PresentationFormat>
  <Paragraphs>56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Stichting Leergeld  Maastricht &amp; Heuvelland</vt:lpstr>
      <vt:lpstr>DOELSTELLING</vt:lpstr>
      <vt:lpstr>DEELNAME CRITERIA</vt:lpstr>
      <vt:lpstr>VERGOEDING</vt:lpstr>
      <vt:lpstr>VERGOEDING</vt:lpstr>
      <vt:lpstr>VERGOEDING</vt:lpstr>
      <vt:lpstr>WELKE GEMEENTEN DOEN MEE</vt:lpstr>
      <vt:lpstr>AANVRAAGPROCEDURE</vt:lpstr>
      <vt:lpstr>AANVRAAGPROCEDURE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Leergeld Maastricht &amp; Heuvelland</dc:title>
  <dc:creator>Lenovo</dc:creator>
  <cp:lastModifiedBy>Ilse Pletzers</cp:lastModifiedBy>
  <cp:revision>26</cp:revision>
  <cp:lastPrinted>2021-09-13T11:51:54Z</cp:lastPrinted>
  <dcterms:created xsi:type="dcterms:W3CDTF">2018-08-14T18:44:16Z</dcterms:created>
  <dcterms:modified xsi:type="dcterms:W3CDTF">2023-08-31T12:00:11Z</dcterms:modified>
</cp:coreProperties>
</file>