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9"/>
  </p:notesMasterIdLst>
  <p:handoutMasterIdLst>
    <p:handoutMasterId r:id="rId20"/>
  </p:handoutMasterIdLst>
  <p:sldIdLst>
    <p:sldId id="372" r:id="rId2"/>
    <p:sldId id="456" r:id="rId3"/>
    <p:sldId id="441" r:id="rId4"/>
    <p:sldId id="442" r:id="rId5"/>
    <p:sldId id="443" r:id="rId6"/>
    <p:sldId id="445" r:id="rId7"/>
    <p:sldId id="449" r:id="rId8"/>
    <p:sldId id="446" r:id="rId9"/>
    <p:sldId id="447" r:id="rId10"/>
    <p:sldId id="448" r:id="rId11"/>
    <p:sldId id="450" r:id="rId12"/>
    <p:sldId id="452" r:id="rId13"/>
    <p:sldId id="453" r:id="rId14"/>
    <p:sldId id="454" r:id="rId15"/>
    <p:sldId id="455" r:id="rId16"/>
    <p:sldId id="457" r:id="rId17"/>
    <p:sldId id="384" r:id="rId18"/>
  </p:sldIdLst>
  <p:sldSz cx="9144000" cy="6858000" type="screen4x3"/>
  <p:notesSz cx="6858000" cy="9144000"/>
  <p:defaultTextStyle>
    <a:defPPr marL="0" marR="0" indent="0" algn="l" defTabSz="6858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6858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35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42" autoAdjust="0"/>
    <p:restoredTop sz="86228"/>
  </p:normalViewPr>
  <p:slideViewPr>
    <p:cSldViewPr snapToGrid="0" snapToObjects="1">
      <p:cViewPr varScale="1">
        <p:scale>
          <a:sx n="109" d="100"/>
          <a:sy n="109" d="100"/>
        </p:scale>
        <p:origin x="132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79FBB-F7B2-AC4D-ACD1-6D963E7D2B48}" type="datetime10">
              <a:rPr lang="nl-NL" smtClean="0"/>
              <a:t>12:27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0CAC-BCF1-1C47-8E2B-0FB4EEC8D0EF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2141837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513428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1pPr>
    <a:lvl2pPr indent="171450"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2pPr>
    <a:lvl3pPr indent="342900"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3pPr>
    <a:lvl4pPr indent="514350"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4pPr>
    <a:lvl5pPr indent="685800"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5pPr>
    <a:lvl6pPr indent="857250"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6pPr>
    <a:lvl7pPr indent="1028700"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7pPr>
    <a:lvl8pPr indent="1200150"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8pPr>
    <a:lvl9pPr indent="1371600" defTabSz="342900" latinLnBrk="0">
      <a:lnSpc>
        <a:spcPct val="117999"/>
      </a:lnSpc>
      <a:defRPr sz="165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173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1935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1675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57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05378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6532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28650" y="1338470"/>
            <a:ext cx="7886700" cy="874643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 dirty="0"/>
              <a:t>Titelstijl van model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5606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9049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7056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0197" y="1645534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2908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0609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827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83140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639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99806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5292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5871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28650" y="2487705"/>
            <a:ext cx="7886700" cy="36892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AE6C3-C673-7B49-95CC-74CB0B5BF6B1}" type="datetimeFigureOut">
              <a:rPr lang="nl-NL" smtClean="0"/>
              <a:t>30-9-2022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6902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hyperlink" Target="mailto:pta@bonnefantencollege.nl" TargetMode="External"/><Relationship Id="rId4" Type="http://schemas.openxmlformats.org/officeDocument/2006/relationships/hyperlink" Target="https://www.bonnefantencollege.nl/school/onderwijs/examens/formulieren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hyperlink" Target="http://www.examenblad.nl/" TargetMode="External"/><Relationship Id="rId5" Type="http://schemas.openxmlformats.org/officeDocument/2006/relationships/hyperlink" Target="http://www.bonnefantencollege.nl/" TargetMode="External"/><Relationship Id="rId4" Type="http://schemas.openxmlformats.org/officeDocument/2006/relationships/hyperlink" Target="mailto:pta@bonnefantencollege.nl" TargetMode="Externa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ctrTitle"/>
          </p:nvPr>
        </p:nvSpPr>
        <p:spPr>
          <a:xfrm>
            <a:off x="1143000" y="1699026"/>
            <a:ext cx="6858000" cy="1790701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Les 2.1.</a:t>
            </a:r>
            <a:endParaRPr dirty="0"/>
          </a:p>
        </p:txBody>
      </p:sp>
      <p:sp>
        <p:nvSpPr>
          <p:cNvPr id="110" name="Shape 110"/>
          <p:cNvSpPr>
            <a:spLocks noGrp="1"/>
          </p:cNvSpPr>
          <p:nvPr>
            <p:ph type="subTitle" idx="1"/>
          </p:nvPr>
        </p:nvSpPr>
        <p:spPr>
          <a:xfrm>
            <a:off x="1143000" y="3558781"/>
            <a:ext cx="6858000" cy="1241822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Tekstvak 1"/>
          <p:cNvSpPr txBox="1"/>
          <p:nvPr/>
        </p:nvSpPr>
        <p:spPr>
          <a:xfrm>
            <a:off x="3921071" y="306866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3" name="Rechthoek 2"/>
          <p:cNvSpPr/>
          <p:nvPr/>
        </p:nvSpPr>
        <p:spPr>
          <a:xfrm>
            <a:off x="-51435" y="-4692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185" y="1049664"/>
            <a:ext cx="3084197" cy="1017786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-43903" y="3507640"/>
            <a:ext cx="9195436" cy="36115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693020" y="3989886"/>
            <a:ext cx="81197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nl-NL" sz="3200" b="1" dirty="0">
              <a:solidFill>
                <a:srgbClr val="FFFFFF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50000"/>
              </a:lnSpc>
            </a:pPr>
            <a:r>
              <a:rPr lang="nl-NL" sz="32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VMBO EXAMENTRAJECT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721897B-15B2-6C42-8855-7BCA4994ECD4}"/>
              </a:ext>
            </a:extLst>
          </p:cNvPr>
          <p:cNvSpPr txBox="1"/>
          <p:nvPr/>
        </p:nvSpPr>
        <p:spPr>
          <a:xfrm>
            <a:off x="-202282" y="2262255"/>
            <a:ext cx="9195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i="1" dirty="0"/>
              <a:t>Ik ben…. omdat wij zijn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5681" y="639463"/>
            <a:ext cx="1489915" cy="885124"/>
          </a:xfrm>
          <a:prstGeom prst="rect">
            <a:avLst/>
          </a:prstGeom>
        </p:spPr>
      </p:pic>
      <p:pic>
        <p:nvPicPr>
          <p:cNvPr id="14" name="Audiobestand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36"/>
    </mc:Choice>
    <mc:Fallback xmlns="">
      <p:transition spd="slow" advTm="23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3AB34D-C0ED-424D-98A0-B860BA13C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306" y="957366"/>
            <a:ext cx="7886700" cy="1325563"/>
          </a:xfrm>
        </p:spPr>
        <p:txBody>
          <a:bodyPr/>
          <a:lstStyle/>
          <a:p>
            <a:r>
              <a:rPr lang="nl-NL" dirty="0"/>
              <a:t>Bezwaren en klachten </a:t>
            </a:r>
            <a:br>
              <a:rPr lang="nl-NL" dirty="0"/>
            </a:br>
            <a:r>
              <a:rPr lang="nl-NL" sz="3600" dirty="0"/>
              <a:t>volgens artikel 22 examenreglement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C346C68-294D-BA40-B2A4-F1C428CDEC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sz="2800" dirty="0"/>
              <a:t>Alle correspondentie t.a.v. examens  via </a:t>
            </a:r>
            <a:r>
              <a:rPr lang="nl-NL" sz="2800" dirty="0">
                <a:hlinkClick r:id="rId4"/>
              </a:rPr>
              <a:t>format</a:t>
            </a:r>
            <a:r>
              <a:rPr lang="nl-NL" sz="2800" dirty="0"/>
              <a:t>:</a:t>
            </a:r>
          </a:p>
          <a:p>
            <a:pPr algn="ctr"/>
            <a:endParaRPr lang="nl-NL" dirty="0"/>
          </a:p>
          <a:p>
            <a:pPr marL="0" indent="0" algn="ctr">
              <a:buNone/>
            </a:pPr>
            <a:r>
              <a:rPr lang="nl-NL" sz="2800" b="1" dirty="0">
                <a:solidFill>
                  <a:srgbClr val="FFFF00"/>
                </a:solidFill>
                <a:hlinkClick r:id="rId5"/>
              </a:rPr>
              <a:t>PTA_BFC@bonnefantencollege.nl</a:t>
            </a:r>
            <a:endParaRPr lang="nl-NL" sz="2800" b="1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nl-NL" sz="28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nl-NL" sz="2400" dirty="0">
                <a:solidFill>
                  <a:srgbClr val="FF0000"/>
                </a:solidFill>
              </a:rPr>
              <a:t>Denk bij bezwaren, klachten en verzoeken aan </a:t>
            </a:r>
          </a:p>
          <a:p>
            <a:r>
              <a:rPr lang="nl-NL" sz="2400" dirty="0">
                <a:solidFill>
                  <a:srgbClr val="FF0000"/>
                </a:solidFill>
              </a:rPr>
              <a:t>Benoemen: naam, klas, vak, PTA code, datum toets</a:t>
            </a:r>
          </a:p>
          <a:p>
            <a:r>
              <a:rPr lang="nl-NL" sz="2400" dirty="0">
                <a:solidFill>
                  <a:srgbClr val="FF0000"/>
                </a:solidFill>
              </a:rPr>
              <a:t>Onderbouwing met feiten</a:t>
            </a:r>
          </a:p>
          <a:p>
            <a:r>
              <a:rPr lang="nl-NL" sz="2400" dirty="0">
                <a:solidFill>
                  <a:srgbClr val="FF0000"/>
                </a:solidFill>
              </a:rPr>
              <a:t>Bezwaartermijn (5 werkdagen)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8FC0FDBB-642E-6A4B-AD18-98642208B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0049" y="379172"/>
            <a:ext cx="1489915" cy="8851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945808C-FFB9-5E4E-85FC-3C61080E0BCE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71668" y="58058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8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88"/>
    </mc:Choice>
    <mc:Fallback xmlns="">
      <p:transition spd="slow" advTm="4828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261018-9D65-7245-BA82-E882E1CF6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944" y="1162142"/>
            <a:ext cx="7886700" cy="1325563"/>
          </a:xfrm>
        </p:spPr>
        <p:txBody>
          <a:bodyPr/>
          <a:lstStyle/>
          <a:p>
            <a:pPr algn="ctr"/>
            <a:r>
              <a:rPr lang="nl-NL" sz="4400" b="1" dirty="0"/>
              <a:t>Slaagregeling</a:t>
            </a:r>
            <a:endParaRPr lang="nl-BE" sz="44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EC16BE-8E0A-D74D-834A-BC1237C880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Een 5,5 gemiddeld voor CE</a:t>
            </a:r>
          </a:p>
          <a:p>
            <a:pPr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Kernvakken regeling: Nederlands moet minimaal een 5 als eindcijfer zijn</a:t>
            </a:r>
          </a:p>
          <a:p>
            <a:pPr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LO en CKV minimaal voldoende</a:t>
            </a:r>
          </a:p>
          <a:p>
            <a:pPr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PWS met voldoende of goed hebben afgesloten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Eén verliespunt mag, bij 2 verliespunten moet </a:t>
            </a:r>
          </a:p>
          <a:p>
            <a:pPr marL="0" indent="0">
              <a:buNone/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  gecompenseerd worden met één cijfer dat minimaal            </a:t>
            </a:r>
          </a:p>
          <a:p>
            <a:pPr marL="0" indent="0">
              <a:buNone/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  een 7 is. Bij 3 verliespunten </a:t>
            </a: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voorlopig of uiteindelijk </a:t>
            </a:r>
          </a:p>
          <a:p>
            <a:pPr marL="0" indent="0">
              <a:buNone/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definitief afgewezen</a:t>
            </a:r>
            <a:endParaRPr lang="nl-N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Rekenen gemaakt hebben, als je geen wiskunde gedaan hebt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1FEB7FC-51B4-004A-8B23-8869F08AA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049" y="238476"/>
            <a:ext cx="1489915" cy="8851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1898DD4-D8BC-8B4B-AF7F-19D1855F941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2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423"/>
    </mc:Choice>
    <mc:Fallback xmlns="">
      <p:transition spd="slow" advTm="139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CCB136-F57E-CF4F-BCFD-971A8CF1E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036" y="1328376"/>
            <a:ext cx="7886700" cy="1325563"/>
          </a:xfrm>
        </p:spPr>
        <p:txBody>
          <a:bodyPr/>
          <a:lstStyle/>
          <a:p>
            <a:pPr algn="ctr"/>
            <a:r>
              <a:rPr lang="nl-NL" sz="4400" b="1" dirty="0"/>
              <a:t>Herexamen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4400" b="1" dirty="0"/>
              <a:t>CE 2e tijdvak</a:t>
            </a:r>
            <a:endParaRPr lang="nl-BE" sz="44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56A48FE-DBE7-FD4E-B324-679296554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Hoogste cijfer telt</a:t>
            </a:r>
          </a:p>
          <a:p>
            <a:pPr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Inhalen</a:t>
            </a:r>
          </a:p>
          <a:p>
            <a:pPr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Iedereen mag 1 vak herkansen, ongeacht het cijfer</a:t>
            </a:r>
          </a:p>
          <a:p>
            <a:pPr>
              <a:defRPr/>
            </a:pPr>
            <a:endParaRPr lang="nl-N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nl-NL" sz="2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sz="2400" b="1" dirty="0">
                <a:latin typeface="Arial" panose="020B0604020202020204" pitchFamily="34" charset="0"/>
                <a:cs typeface="Arial" panose="020B0604020202020204" pitchFamily="34" charset="0"/>
              </a:rPr>
              <a:t> Tijdvak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4F23260-C526-1E44-A797-4FC52EA06E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049" y="238476"/>
            <a:ext cx="1489915" cy="8851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29BEC84-5275-EE49-9F90-6EEB3F1E5AF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3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338"/>
    </mc:Choice>
    <mc:Fallback xmlns="">
      <p:transition spd="slow" advTm="1083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7B58E-EC53-574F-812F-151CDB513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1" y="1328376"/>
            <a:ext cx="7886700" cy="1325563"/>
          </a:xfrm>
        </p:spPr>
        <p:txBody>
          <a:bodyPr/>
          <a:lstStyle/>
          <a:p>
            <a:pPr algn="ctr"/>
            <a:r>
              <a:rPr lang="nl-NL" sz="4400" b="1" dirty="0"/>
              <a:t>Belangrijke data (o.v.b.) TL 4</a:t>
            </a:r>
            <a:endParaRPr lang="nl-BE" sz="44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E6441C4-0ECD-8B4F-B11E-7C3110D74F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Toetsweken staan in de jaarkalender</a:t>
            </a:r>
          </a:p>
          <a:p>
            <a:r>
              <a:rPr lang="nl-BE" dirty="0"/>
              <a:t>Via mentor/begeleider inleveren PWS, definitief</a:t>
            </a:r>
          </a:p>
          <a:p>
            <a:r>
              <a:rPr lang="nl-BE" dirty="0"/>
              <a:t>Herkansingen/inhalen na toetsweek 2</a:t>
            </a:r>
          </a:p>
          <a:p>
            <a:r>
              <a:rPr lang="nl-BE" dirty="0"/>
              <a:t>Examentraining/examenlessen: direct na toetsweek 2, tot aan de start van het CE</a:t>
            </a:r>
          </a:p>
          <a:p>
            <a:r>
              <a:rPr lang="nl-BE" dirty="0"/>
              <a:t>April 2023, voor meivakantie: definitieve SE lijsten na ondertekening inleveren door kandidaten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787BD7C-ECC6-1F41-8FF3-3334D87F4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049" y="238476"/>
            <a:ext cx="1489915" cy="8851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EE810B3-6E5E-ED4D-993B-2528D1DBE59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887"/>
    </mc:Choice>
    <mc:Fallback xmlns="">
      <p:transition spd="slow" advTm="64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4E6F78-B3A8-354A-A7E4-6CF75A58F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68" y="1328376"/>
            <a:ext cx="7886700" cy="1325563"/>
          </a:xfrm>
        </p:spPr>
        <p:txBody>
          <a:bodyPr/>
          <a:lstStyle/>
          <a:p>
            <a:pPr algn="ctr"/>
            <a:r>
              <a:rPr lang="nl-NL" sz="4400" b="1" dirty="0"/>
              <a:t>Vervolg data (o.v.b.) </a:t>
            </a:r>
            <a:endParaRPr lang="nl-BE" sz="44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2E77F1E-DCA2-E943-AA6F-45BED679C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Centrale examens(CE) 1</a:t>
            </a:r>
            <a:r>
              <a:rPr lang="nl-NL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 tijdvak: </a:t>
            </a:r>
            <a:r>
              <a:rPr lang="nl-N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mei 2023</a:t>
            </a:r>
          </a:p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Uitslag 1</a:t>
            </a:r>
            <a:r>
              <a:rPr lang="nl-NL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 tijdvak: </a:t>
            </a:r>
            <a:r>
              <a:rPr lang="nl-N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juni 2023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, iedereen wordt gebeld</a:t>
            </a:r>
          </a:p>
          <a:p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Centrale examens (CE) 2</a:t>
            </a:r>
            <a:r>
              <a:rPr lang="nl-NL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 tijdvak: </a:t>
            </a:r>
            <a:r>
              <a:rPr lang="nl-N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l-N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 2023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; rooster nog niet bekend (maartaanvulling examenblad)</a:t>
            </a:r>
          </a:p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Uitslag 2</a:t>
            </a:r>
            <a:r>
              <a:rPr lang="nl-NL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 tijdvak: </a:t>
            </a:r>
            <a:r>
              <a:rPr lang="nl-N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juni 2023</a:t>
            </a:r>
          </a:p>
          <a:p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Diploma uitreiking: </a:t>
            </a:r>
            <a:r>
              <a:rPr lang="nl-N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of 13 juli 2023 (o.v.b.)</a:t>
            </a:r>
          </a:p>
          <a:p>
            <a:r>
              <a:rPr lang="nl-N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Beschikbaar zijn tot de laatste dag van het schooljaar voor examen!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4EDA6BE-81FD-3E47-9F35-970E46BA57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049" y="238476"/>
            <a:ext cx="1489915" cy="8851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576C3FB-28FE-B547-91A3-B32D978962F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6769" y="59332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49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68"/>
    </mc:Choice>
    <mc:Fallback xmlns="">
      <p:transition spd="slow" advTm="9676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E7822-0804-114C-83CA-87C636C7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34" y="1328376"/>
            <a:ext cx="7886700" cy="1325563"/>
          </a:xfrm>
        </p:spPr>
        <p:txBody>
          <a:bodyPr/>
          <a:lstStyle/>
          <a:p>
            <a:r>
              <a:rPr lang="en-US" dirty="0"/>
              <a:t>Contact en informatie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EF00A8-AC56-4F4E-9D41-021DE5CBB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4"/>
              </a:rPr>
              <a:t>PTA_BFC@bonnefantencollege.nl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>
                <a:hlinkClick r:id="rId5"/>
              </a:rPr>
              <a:t>www.bonnefantencollege.nl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6"/>
              </a:rPr>
              <a:t>www.examenblad.nl</a:t>
            </a:r>
            <a:r>
              <a:rPr lang="en-US" dirty="0"/>
              <a:t> 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58CBE48-37AC-6348-A18A-890DBE6C2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00049" y="238476"/>
            <a:ext cx="1489915" cy="8851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2004912-48DC-754B-894A-9FA2EE641796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7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25634" y="59332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82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85"/>
    </mc:Choice>
    <mc:Fallback xmlns="">
      <p:transition spd="slow" advTm="4348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E7822-0804-114C-83CA-87C636C79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34" y="1328376"/>
            <a:ext cx="7886700" cy="1325563"/>
          </a:xfrm>
        </p:spPr>
        <p:txBody>
          <a:bodyPr/>
          <a:lstStyle/>
          <a:p>
            <a:r>
              <a:rPr lang="en-US" dirty="0"/>
              <a:t>Vragen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BEF00A8-AC56-4F4E-9D41-021DE5CBB2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Stel ze aan de mentor</a:t>
            </a:r>
          </a:p>
          <a:p>
            <a:r>
              <a:rPr lang="en-US" dirty="0"/>
              <a:t>Hij of zij beantwoordt ze indien dat mogelijk is</a:t>
            </a:r>
          </a:p>
          <a:p>
            <a:endParaRPr lang="en-US" dirty="0"/>
          </a:p>
          <a:p>
            <a:r>
              <a:rPr lang="en-US" dirty="0"/>
              <a:t>Onbeantwoorde vragen speelt de mentor door aan de examencommissie</a:t>
            </a:r>
          </a:p>
          <a:p>
            <a:endParaRPr lang="en-US" dirty="0"/>
          </a:p>
          <a:p>
            <a:r>
              <a:rPr lang="en-US" dirty="0"/>
              <a:t>De examencommissie zal deze persoonlijk beantwoorden of op de site de meest gestelde vragen beantwoorden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58CBE48-37AC-6348-A18A-890DBE6C2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049" y="238476"/>
            <a:ext cx="1489915" cy="8851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2004912-48DC-754B-894A-9FA2EE64179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6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9"/>
    </mc:Choice>
    <mc:Fallback xmlns="">
      <p:transition spd="slow" advTm="27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/>
          </p:cNvSpPr>
          <p:nvPr>
            <p:ph type="ctrTitle"/>
          </p:nvPr>
        </p:nvSpPr>
        <p:spPr>
          <a:xfrm>
            <a:off x="1143000" y="1699026"/>
            <a:ext cx="6858000" cy="1790701"/>
          </a:xfrm>
          <a:prstGeom prst="rect">
            <a:avLst/>
          </a:prstGeom>
        </p:spPr>
        <p:txBody>
          <a:bodyPr/>
          <a:lstStyle/>
          <a:p>
            <a:r>
              <a:rPr lang="nl-NL" dirty="0"/>
              <a:t>Les 2.1.</a:t>
            </a:r>
            <a:endParaRPr dirty="0"/>
          </a:p>
        </p:txBody>
      </p:sp>
      <p:sp>
        <p:nvSpPr>
          <p:cNvPr id="110" name="Shape 110"/>
          <p:cNvSpPr>
            <a:spLocks noGrp="1"/>
          </p:cNvSpPr>
          <p:nvPr>
            <p:ph type="subTitle" idx="1"/>
          </p:nvPr>
        </p:nvSpPr>
        <p:spPr>
          <a:xfrm>
            <a:off x="1143000" y="3558781"/>
            <a:ext cx="6858000" cy="1241822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" name="Tekstvak 1"/>
          <p:cNvSpPr txBox="1"/>
          <p:nvPr/>
        </p:nvSpPr>
        <p:spPr>
          <a:xfrm>
            <a:off x="3921071" y="3068664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/>
          </a:p>
        </p:txBody>
      </p:sp>
      <p:sp>
        <p:nvSpPr>
          <p:cNvPr id="3" name="Rechthoek 2"/>
          <p:cNvSpPr/>
          <p:nvPr/>
        </p:nvSpPr>
        <p:spPr>
          <a:xfrm>
            <a:off x="-51435" y="-4692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4185" y="1049664"/>
            <a:ext cx="3084197" cy="1017786"/>
          </a:xfrm>
          <a:prstGeom prst="rect">
            <a:avLst/>
          </a:prstGeom>
        </p:spPr>
      </p:pic>
      <p:sp>
        <p:nvSpPr>
          <p:cNvPr id="9" name="Rechthoek 8"/>
          <p:cNvSpPr/>
          <p:nvPr/>
        </p:nvSpPr>
        <p:spPr>
          <a:xfrm>
            <a:off x="-102871" y="3325637"/>
            <a:ext cx="9195436" cy="36115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nl-NL" sz="54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721897B-15B2-6C42-8855-7BCA4994ECD4}"/>
              </a:ext>
            </a:extLst>
          </p:cNvPr>
          <p:cNvSpPr txBox="1"/>
          <p:nvPr/>
        </p:nvSpPr>
        <p:spPr>
          <a:xfrm>
            <a:off x="-51436" y="2235271"/>
            <a:ext cx="9195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1800" b="1" i="1" dirty="0"/>
              <a:t>Ik ben…. omdat wij zijn</a:t>
            </a: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5445" y="428307"/>
            <a:ext cx="1489915" cy="885124"/>
          </a:xfrm>
          <a:prstGeom prst="rect">
            <a:avLst/>
          </a:prstGeom>
        </p:spPr>
      </p:pic>
      <p:pic>
        <p:nvPicPr>
          <p:cNvPr id="4" name="Audiobesta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50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3"/>
    </mc:Choice>
    <mc:Fallback xmlns="">
      <p:transition spd="slow" advTm="22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D24F0-D6DD-274D-A502-08CA6676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766" y="365126"/>
            <a:ext cx="7886700" cy="1325563"/>
          </a:xfrm>
        </p:spPr>
        <p:txBody>
          <a:bodyPr/>
          <a:lstStyle/>
          <a:p>
            <a:r>
              <a:rPr lang="nl-BE" sz="4400" b="1" dirty="0"/>
              <a:t>De examencommissie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C15ADEC-B9A2-2B4A-AFC7-E2653251CB87}"/>
              </a:ext>
            </a:extLst>
          </p:cNvPr>
          <p:cNvSpPr txBox="1"/>
          <p:nvPr/>
        </p:nvSpPr>
        <p:spPr>
          <a:xfrm>
            <a:off x="907500" y="1515641"/>
            <a:ext cx="6737684" cy="4101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nl-BE" sz="1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Voorzitter:  de heer F. Maassen</a:t>
            </a:r>
          </a:p>
          <a:p>
            <a:pPr>
              <a:lnSpc>
                <a:spcPct val="200000"/>
              </a:lnSpc>
            </a:pPr>
            <a:r>
              <a:rPr lang="nl-BE" sz="1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Examensecretaris: de heer H. Nelissen</a:t>
            </a:r>
          </a:p>
          <a:p>
            <a:pPr>
              <a:lnSpc>
                <a:spcPct val="200000"/>
              </a:lnSpc>
            </a:pPr>
            <a:r>
              <a:rPr lang="nl-BE" sz="1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Examensecretaris: de heer J. Kooijman</a:t>
            </a:r>
          </a:p>
          <a:p>
            <a:pPr>
              <a:lnSpc>
                <a:spcPct val="200000"/>
              </a:lnSpc>
            </a:pPr>
            <a:r>
              <a:rPr lang="nl-BE" sz="1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PTA-coördinator: mevrouw K. Hendrikx</a:t>
            </a:r>
          </a:p>
          <a:p>
            <a:pPr>
              <a:lnSpc>
                <a:spcPct val="200000"/>
              </a:lnSpc>
            </a:pPr>
            <a:r>
              <a:rPr lang="nl-BE" sz="1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Examencommissie ondersteuner: mevrouw F. van Rijn</a:t>
            </a:r>
          </a:p>
          <a:p>
            <a:pPr>
              <a:lnSpc>
                <a:spcPct val="200000"/>
              </a:lnSpc>
            </a:pPr>
            <a:r>
              <a:rPr lang="nl-BE" sz="19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Teamleiders: mevrouw M. Maes &amp; de heer G. Willems</a:t>
            </a:r>
          </a:p>
          <a:p>
            <a:endParaRPr lang="nl-BE" sz="19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nl-BE" dirty="0"/>
          </a:p>
        </p:txBody>
      </p:sp>
      <p:pic>
        <p:nvPicPr>
          <p:cNvPr id="4" name="Opgenomen gelui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9125" y="59175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57"/>
    </mc:Choice>
    <mc:Fallback xmlns="">
      <p:transition spd="slow" advTm="22257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0197" y="1645534"/>
            <a:ext cx="7886700" cy="529775"/>
          </a:xfrm>
        </p:spPr>
        <p:txBody>
          <a:bodyPr/>
          <a:lstStyle/>
          <a:p>
            <a:pPr algn="ctr"/>
            <a:r>
              <a:rPr lang="nl-NL" sz="4400" b="1" dirty="0"/>
              <a:t>De</a:t>
            </a:r>
            <a:r>
              <a:rPr lang="nl-NL" sz="3600" b="1" dirty="0"/>
              <a:t> </a:t>
            </a:r>
            <a:r>
              <a:rPr lang="nl-NL" sz="4400" b="1" dirty="0"/>
              <a:t>examensecretaris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9AB4AC-0978-4E42-B89C-1C039F996AF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6982" y="310028"/>
            <a:ext cx="1489915" cy="88512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b="1" dirty="0"/>
              <a:t>Ziet toe op de toepassing van het examenreglement</a:t>
            </a:r>
          </a:p>
          <a:p>
            <a:endParaRPr lang="nl-NL" b="1" dirty="0"/>
          </a:p>
          <a:p>
            <a:r>
              <a:rPr lang="nl-NL" b="1" dirty="0"/>
              <a:t>Legt in voorkomende gevallen onregelmatigheden, verzoeken en bezwaren voor aan de examencommissie, ter beoordeling en advisering aan de rector</a:t>
            </a:r>
          </a:p>
          <a:p>
            <a:endParaRPr lang="nl-NL" b="1" dirty="0"/>
          </a:p>
          <a:p>
            <a:r>
              <a:rPr lang="nl-NL" b="1" dirty="0"/>
              <a:t>Is contactpersoon met </a:t>
            </a:r>
            <a:r>
              <a:rPr lang="nl-NL" b="1" i="1" dirty="0"/>
              <a:t>College van Toetsen en Examens (CvTE) </a:t>
            </a:r>
            <a:r>
              <a:rPr lang="nl-NL" b="1" dirty="0"/>
              <a:t>en de inspectie</a:t>
            </a:r>
          </a:p>
          <a:p>
            <a:endParaRPr lang="nl-NL" b="1" dirty="0"/>
          </a:p>
          <a:p>
            <a:r>
              <a:rPr lang="nl-NL" b="1" dirty="0"/>
              <a:t>Stelt samen met de rector de uitslag vast</a:t>
            </a:r>
          </a:p>
          <a:p>
            <a:endParaRPr lang="nl-NL" b="1" dirty="0"/>
          </a:p>
          <a:p>
            <a:r>
              <a:rPr lang="nl-NL" b="1" dirty="0"/>
              <a:t>Tekent evenals de rector de diploma’s en de cijferlijsten</a:t>
            </a:r>
          </a:p>
          <a:p>
            <a:endParaRPr lang="nl-NL" dirty="0"/>
          </a:p>
        </p:txBody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6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80"/>
    </mc:Choice>
    <mc:Fallback xmlns="">
      <p:transition spd="slow" advTm="592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0197" y="1645534"/>
            <a:ext cx="7886700" cy="529775"/>
          </a:xfrm>
        </p:spPr>
        <p:txBody>
          <a:bodyPr/>
          <a:lstStyle/>
          <a:p>
            <a:pPr algn="ctr"/>
            <a:r>
              <a:rPr lang="nl-NL" sz="4400" b="1" dirty="0"/>
              <a:t>Het</a:t>
            </a:r>
            <a:r>
              <a:rPr lang="nl-NL" b="1" dirty="0"/>
              <a:t> </a:t>
            </a:r>
            <a:r>
              <a:rPr lang="nl-NL" sz="4400" b="1" dirty="0"/>
              <a:t>examen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9AB4AC-0978-4E42-B89C-1C039F996AF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78" y="379172"/>
            <a:ext cx="1131569" cy="3734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449" y="310028"/>
            <a:ext cx="1489915" cy="88512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School Examen: 50% school bepaalt de vorm, overheid de                         </a:t>
            </a:r>
          </a:p>
          <a:p>
            <a:pPr marL="0" indent="0">
              <a:buNone/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inhoud         		</a:t>
            </a:r>
          </a:p>
          <a:p>
            <a:pPr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Centraal Examen: 50% overheid bepaalt vorm en inhoud</a:t>
            </a:r>
          </a:p>
          <a:p>
            <a:pPr>
              <a:defRPr/>
            </a:pP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Diverse afsluitmomenten</a:t>
            </a:r>
          </a:p>
          <a:p>
            <a:pPr lvl="1"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Klas 3: schoolexamen: ml en ckv</a:t>
            </a:r>
            <a:endParaRPr lang="nl-NL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Klas 4: schoolexamen: lo </a:t>
            </a:r>
          </a:p>
          <a:p>
            <a:pPr lvl="1"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Profielwerkstuk (20 SLU) in het examenjaar</a:t>
            </a:r>
          </a:p>
          <a:p>
            <a:pPr marL="301943" lvl="1" indent="0">
              <a:buNone/>
              <a:defRPr/>
            </a:pP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Centraal Examen: landelijk eindexamen in alle andere vakken; mei en juni van het examenjaar.</a:t>
            </a:r>
          </a:p>
          <a:p>
            <a:endParaRPr lang="nl-NL" dirty="0"/>
          </a:p>
        </p:txBody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068"/>
    </mc:Choice>
    <mc:Fallback xmlns="">
      <p:transition spd="slow" advTm="116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0197" y="1645534"/>
            <a:ext cx="7886700" cy="529775"/>
          </a:xfrm>
        </p:spPr>
        <p:txBody>
          <a:bodyPr/>
          <a:lstStyle/>
          <a:p>
            <a:pPr algn="ctr"/>
            <a:r>
              <a:rPr lang="nl-NL" sz="4400" b="1" dirty="0"/>
              <a:t>Het</a:t>
            </a:r>
            <a:r>
              <a:rPr lang="nl-NL" sz="3200" b="1" dirty="0"/>
              <a:t> </a:t>
            </a:r>
            <a:r>
              <a:rPr lang="nl-NL" sz="4400" b="1" dirty="0"/>
              <a:t>Examenreglement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9AB4AC-0978-4E42-B89C-1C039F996AF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449" y="310028"/>
            <a:ext cx="1489915" cy="885124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nl-N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Arial" charset="0"/>
              <a:buChar char="•"/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Rechten en plichten</a:t>
            </a:r>
          </a:p>
          <a:p>
            <a:pPr>
              <a:buFont typeface="Arial" charset="0"/>
              <a:buChar char="•"/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Afmelden voor PTA-toetsen</a:t>
            </a:r>
          </a:p>
          <a:p>
            <a:pPr>
              <a:buFont typeface="Arial" charset="0"/>
              <a:buChar char="•"/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Verzoeken en klachten</a:t>
            </a:r>
          </a:p>
          <a:p>
            <a:pPr>
              <a:buFont typeface="Arial" charset="0"/>
              <a:buChar char="•"/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Examencommissie</a:t>
            </a:r>
          </a:p>
          <a:p>
            <a:pPr>
              <a:buFont typeface="Arial" charset="0"/>
              <a:buChar char="•"/>
              <a:defRPr/>
            </a:pPr>
            <a:r>
              <a:rPr lang="nl-NL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Onregelmatigheden </a:t>
            </a:r>
            <a:r>
              <a:rPr lang="nl-NL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(zie volgende dia’s) </a:t>
            </a:r>
          </a:p>
          <a:p>
            <a:pPr>
              <a:buFont typeface="Arial" charset="0"/>
              <a:buChar char="•"/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Commissie van Beroep voor de Examens</a:t>
            </a:r>
          </a:p>
          <a:p>
            <a:pPr>
              <a:buFont typeface="Arial" charset="0"/>
              <a:buChar char="•"/>
              <a:defRPr/>
            </a:pPr>
            <a:endParaRPr lang="nl-NL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PTA (Programma van Toetsing en Afsluiting)</a:t>
            </a:r>
          </a:p>
          <a:p>
            <a:pPr>
              <a:buNone/>
              <a:defRPr/>
            </a:pPr>
            <a:r>
              <a:rPr lang="nl-NL" b="1" dirty="0">
                <a:latin typeface="Arial" panose="020B0604020202020204" pitchFamily="34" charset="0"/>
                <a:cs typeface="Arial" panose="020B0604020202020204" pitchFamily="34" charset="0"/>
              </a:rPr>
              <a:t>Examengids</a:t>
            </a:r>
            <a:endParaRPr lang="nl-NL" dirty="0"/>
          </a:p>
        </p:txBody>
      </p:sp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50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412"/>
    </mc:Choice>
    <mc:Fallback xmlns="">
      <p:transition spd="slow" advTm="94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20197" y="1645534"/>
            <a:ext cx="7886700" cy="529775"/>
          </a:xfrm>
        </p:spPr>
        <p:txBody>
          <a:bodyPr/>
          <a:lstStyle/>
          <a:p>
            <a:pPr algn="ctr"/>
            <a:r>
              <a:rPr lang="nl-NL" sz="4400" b="1" dirty="0"/>
              <a:t>PTA</a:t>
            </a:r>
            <a:br>
              <a:rPr lang="nl-NL" b="1" dirty="0"/>
            </a:br>
            <a:endParaRPr lang="nl-NL" b="1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B9AB4AC-0978-4E42-B89C-1C039F996AF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9449" y="310028"/>
            <a:ext cx="1489915" cy="885124"/>
          </a:xfrm>
          <a:prstGeom prst="rect">
            <a:avLst/>
          </a:prstGeom>
        </p:spPr>
      </p:pic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13765" y="2175309"/>
            <a:ext cx="8283387" cy="4373432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8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50"/>
    </mc:Choice>
    <mc:Fallback xmlns="">
      <p:transition spd="slow" advTm="9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6D7EB6-9463-1444-8434-37A5A8345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64" y="1123600"/>
            <a:ext cx="7886700" cy="1325563"/>
          </a:xfrm>
        </p:spPr>
        <p:txBody>
          <a:bodyPr/>
          <a:lstStyle/>
          <a:p>
            <a:pPr algn="ctr"/>
            <a:r>
              <a:rPr lang="nl-NL" sz="4400" b="1" dirty="0"/>
              <a:t>Herkansingen</a:t>
            </a:r>
            <a:endParaRPr lang="nl-BE" sz="4400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C4EF2A-739B-C649-AA99-BB8E4F7236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Na toetsweek periode 2 van elk schooljaar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2 Per jaar, niet hetzelfde vak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Hoogste cijfer telt</a:t>
            </a:r>
          </a:p>
          <a:p>
            <a:pPr>
              <a:defRPr/>
            </a:pPr>
            <a:r>
              <a:rPr lang="nl-NL" sz="2400" dirty="0">
                <a:latin typeface="Arial" panose="020B0604020202020204" pitchFamily="34" charset="0"/>
                <a:cs typeface="Arial" panose="020B0604020202020204" pitchFamily="34" charset="0"/>
              </a:rPr>
              <a:t>Ingehaalde toets kan niet herkanst worden</a:t>
            </a:r>
          </a:p>
          <a:p>
            <a:pPr>
              <a:defRPr/>
            </a:pPr>
            <a:r>
              <a:rPr lang="nl-N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Toets uit periode 3 van leerjaar 3 kan in herkansingsperiode van klas 4 herkanst worden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FEE2104-A597-8249-999E-524D550FA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0049" y="238476"/>
            <a:ext cx="1489915" cy="8851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8BC24A4-3C7B-7346-9BA3-1405D62D2DA0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57"/>
    </mc:Choice>
    <mc:Fallback xmlns="">
      <p:transition spd="slow" advTm="59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8050F1-F95E-AC46-9EA0-6055CD1FC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197" y="1195152"/>
            <a:ext cx="7886700" cy="1775945"/>
          </a:xfrm>
        </p:spPr>
        <p:txBody>
          <a:bodyPr/>
          <a:lstStyle/>
          <a:p>
            <a:r>
              <a:rPr lang="nl-NL" dirty="0"/>
              <a:t>Onregelmatigheden</a:t>
            </a:r>
            <a:br>
              <a:rPr lang="nl-NL" dirty="0"/>
            </a:br>
            <a:r>
              <a:rPr lang="nl-NL" sz="3600" dirty="0"/>
              <a:t>volgens artikel 21 examenreglement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E97126-F95F-CD4C-95BA-E58795ADB6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sz="2800" b="1" dirty="0">
                <a:solidFill>
                  <a:srgbClr val="FF0000"/>
                </a:solidFill>
              </a:rPr>
              <a:t>Schuldig aan enige onregelmatigheid, bijvoorbeeld</a:t>
            </a:r>
          </a:p>
          <a:p>
            <a:pPr lvl="1">
              <a:lnSpc>
                <a:spcPct val="120000"/>
              </a:lnSpc>
            </a:pPr>
            <a:r>
              <a:rPr lang="nl-NL" sz="2800" b="1" dirty="0">
                <a:solidFill>
                  <a:srgbClr val="FF0000"/>
                </a:solidFill>
              </a:rPr>
              <a:t>Te laat inleveren van opdrachten (voldoen aan deadlines)</a:t>
            </a:r>
          </a:p>
          <a:p>
            <a:pPr lvl="1">
              <a:lnSpc>
                <a:spcPct val="120000"/>
              </a:lnSpc>
            </a:pPr>
            <a:r>
              <a:rPr lang="nl-NL" sz="2800" b="1" dirty="0">
                <a:solidFill>
                  <a:srgbClr val="FF0000"/>
                </a:solidFill>
              </a:rPr>
              <a:t>Fraude</a:t>
            </a:r>
          </a:p>
          <a:p>
            <a:pPr lvl="1">
              <a:lnSpc>
                <a:spcPct val="120000"/>
              </a:lnSpc>
            </a:pPr>
            <a:r>
              <a:rPr lang="nl-NL" sz="2800" b="1" dirty="0">
                <a:solidFill>
                  <a:srgbClr val="FF0000"/>
                </a:solidFill>
              </a:rPr>
              <a:t>Plagiaat, etc</a:t>
            </a:r>
          </a:p>
          <a:p>
            <a:pPr lvl="1">
              <a:lnSpc>
                <a:spcPct val="120000"/>
              </a:lnSpc>
            </a:pPr>
            <a:r>
              <a:rPr lang="nl-NL" sz="2900" b="1" dirty="0">
                <a:solidFill>
                  <a:srgbClr val="FF0000"/>
                </a:solidFill>
              </a:rPr>
              <a:t>Zonder geldige reden afwezig bij onderdelen SE en CE</a:t>
            </a:r>
          </a:p>
          <a:p>
            <a:pPr lvl="1">
              <a:lnSpc>
                <a:spcPct val="120000"/>
              </a:lnSpc>
            </a:pPr>
            <a:r>
              <a:rPr lang="nl-NL" sz="2900" b="1" dirty="0">
                <a:solidFill>
                  <a:srgbClr val="FF0000"/>
                </a:solidFill>
              </a:rPr>
              <a:t>Horloges/mobiele telefoon/smartphone</a:t>
            </a:r>
          </a:p>
          <a:p>
            <a:pPr marL="0" indent="0">
              <a:buNone/>
            </a:pPr>
            <a:endParaRPr lang="nl-NL" sz="2800" b="1" dirty="0"/>
          </a:p>
          <a:p>
            <a:r>
              <a:rPr lang="nl-NL" sz="2800" b="1" dirty="0"/>
              <a:t>Maatregelen liggen vast in de wet!</a:t>
            </a:r>
          </a:p>
          <a:p>
            <a:r>
              <a:rPr lang="nl-NL" sz="2800" b="1" dirty="0"/>
              <a:t>Altijd melding bij de inspectie, aan kandidaat en ouders</a:t>
            </a:r>
          </a:p>
          <a:p>
            <a:r>
              <a:rPr lang="nl-NL" sz="2800" b="1" dirty="0"/>
              <a:t>Commissie van Beroep voor de Examens VO Maastricht (zie artikel 40)</a:t>
            </a:r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47F8922-E8C8-1548-BC72-9B0AE84FA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449" y="310028"/>
            <a:ext cx="1489915" cy="8851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EB5C597-9D93-AF41-BEF7-930FEE132031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7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20"/>
    </mc:Choice>
    <mc:Fallback xmlns="">
      <p:transition spd="slow" advTm="59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2DAEFE-928A-B64D-952C-F76CFABAD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2664" y="957366"/>
            <a:ext cx="7886700" cy="1325563"/>
          </a:xfrm>
        </p:spPr>
        <p:txBody>
          <a:bodyPr/>
          <a:lstStyle/>
          <a:p>
            <a:r>
              <a:rPr lang="nl-NL" dirty="0"/>
              <a:t>Onregelmatigheden</a:t>
            </a:r>
            <a:br>
              <a:rPr lang="nl-NL" dirty="0"/>
            </a:br>
            <a:r>
              <a:rPr lang="nl-NL" sz="3600" dirty="0"/>
              <a:t>volgens artikel 21 examenreglement</a:t>
            </a:r>
            <a:endParaRPr lang="nl-BE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3E5A8EB-95BD-3740-9E02-2E2BFF5BBB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r>
              <a:rPr lang="nl-NL" sz="3500" dirty="0"/>
              <a:t>De</a:t>
            </a:r>
            <a:r>
              <a:rPr lang="nl-NL" dirty="0"/>
              <a:t> </a:t>
            </a:r>
            <a:r>
              <a:rPr lang="nl-NL" sz="3500" dirty="0"/>
              <a:t>maatregelen</a:t>
            </a:r>
            <a:r>
              <a:rPr lang="nl-NL" dirty="0"/>
              <a:t> </a:t>
            </a:r>
            <a:r>
              <a:rPr lang="nl-NL" b="1" dirty="0"/>
              <a:t>zijn: </a:t>
            </a:r>
          </a:p>
          <a:p>
            <a:pPr marL="0" lvl="0" indent="0">
              <a:buNone/>
            </a:pPr>
            <a:r>
              <a:rPr lang="nl-NL" b="1" dirty="0"/>
              <a:t>- En kunnen afhankelijk van de aard van de onregelmatigheid, ook in combinatie met elkaar genomen worden - </a:t>
            </a:r>
          </a:p>
          <a:p>
            <a:pPr lvl="0"/>
            <a:r>
              <a:rPr lang="nl-NL" b="1" dirty="0"/>
              <a:t>Het </a:t>
            </a:r>
            <a:r>
              <a:rPr lang="nl-NL" b="1" dirty="0">
                <a:solidFill>
                  <a:srgbClr val="FF0000"/>
                </a:solidFill>
              </a:rPr>
              <a:t>toekennen van het cijfer 1 </a:t>
            </a:r>
            <a:r>
              <a:rPr lang="nl-NL" b="1" dirty="0"/>
              <a:t>voor een toets van het schoolexamen of het centraal examen</a:t>
            </a:r>
          </a:p>
          <a:p>
            <a:pPr lvl="0"/>
            <a:r>
              <a:rPr lang="nl-NL" b="1" dirty="0"/>
              <a:t>Het </a:t>
            </a:r>
            <a:r>
              <a:rPr lang="nl-NL" b="1" dirty="0">
                <a:solidFill>
                  <a:srgbClr val="FF0000"/>
                </a:solidFill>
              </a:rPr>
              <a:t>ontzeggen van de deelname of verdere deelname </a:t>
            </a:r>
            <a:r>
              <a:rPr lang="nl-NL" b="1" dirty="0"/>
              <a:t>aan een of meer toetsen van het schoolexamen of het centraal examen</a:t>
            </a:r>
          </a:p>
          <a:p>
            <a:pPr lvl="0"/>
            <a:r>
              <a:rPr lang="nl-NL" b="1" dirty="0"/>
              <a:t>Het </a:t>
            </a:r>
            <a:r>
              <a:rPr lang="nl-NL" b="1" dirty="0">
                <a:solidFill>
                  <a:srgbClr val="FF0000"/>
                </a:solidFill>
              </a:rPr>
              <a:t>ongeldig verklaren </a:t>
            </a:r>
            <a:r>
              <a:rPr lang="nl-NL" b="1" dirty="0"/>
              <a:t>van een of meer toetsen van het reeds afgelegde deel van het schoolexamen of het centraal examen</a:t>
            </a:r>
          </a:p>
          <a:p>
            <a:pPr lvl="0"/>
            <a:r>
              <a:rPr lang="nl-NL" b="1" dirty="0"/>
              <a:t>Het bepalen dat het diploma en de cijferlijst slechts kunnen worden uitgereikt na een </a:t>
            </a:r>
            <a:r>
              <a:rPr lang="nl-NL" b="1" dirty="0">
                <a:solidFill>
                  <a:srgbClr val="FF0000"/>
                </a:solidFill>
              </a:rPr>
              <a:t>hernieuwd examen in </a:t>
            </a:r>
            <a:r>
              <a:rPr lang="nl-NL" b="1" dirty="0"/>
              <a:t>door de rector aan te wijzen </a:t>
            </a:r>
            <a:r>
              <a:rPr lang="nl-NL" b="1" dirty="0">
                <a:solidFill>
                  <a:srgbClr val="FF0000"/>
                </a:solidFill>
              </a:rPr>
              <a:t>onderdelen</a:t>
            </a:r>
            <a:endParaRPr lang="nl-NL" b="1" dirty="0"/>
          </a:p>
          <a:p>
            <a:endParaRPr lang="nl-BE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13818D8-76F7-1346-9592-098EFA9EE0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9449" y="310028"/>
            <a:ext cx="1489915" cy="88512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B9378AB-F242-9C4A-A063-B1C358A4582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36" y="379172"/>
            <a:ext cx="1131569" cy="373418"/>
          </a:xfrm>
          <a:prstGeom prst="rect">
            <a:avLst/>
          </a:prstGeom>
        </p:spPr>
      </p:pic>
      <p:pic>
        <p:nvPicPr>
          <p:cNvPr id="6" name="Audiobesta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3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00"/>
    </mc:Choice>
    <mc:Fallback xmlns="">
      <p:transition spd="slow" advTm="46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TM02900771[[fn=Segment]]</Template>
  <TotalTime>9445</TotalTime>
  <Words>808</Words>
  <Application>Microsoft Office PowerPoint</Application>
  <PresentationFormat>Diavoorstelling (4:3)</PresentationFormat>
  <Paragraphs>123</Paragraphs>
  <Slides>17</Slides>
  <Notes>6</Notes>
  <HiddenSlides>0</HiddenSlides>
  <MMClips>17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Helvetica Neue</vt:lpstr>
      <vt:lpstr>Office-thema</vt:lpstr>
      <vt:lpstr>Les 2.1.</vt:lpstr>
      <vt:lpstr>De examencommissie</vt:lpstr>
      <vt:lpstr>De examensecretaris</vt:lpstr>
      <vt:lpstr>Het examen</vt:lpstr>
      <vt:lpstr>Het Examenreglement</vt:lpstr>
      <vt:lpstr>PTA </vt:lpstr>
      <vt:lpstr>Herkansingen</vt:lpstr>
      <vt:lpstr>Onregelmatigheden volgens artikel 21 examenreglement</vt:lpstr>
      <vt:lpstr>Onregelmatigheden volgens artikel 21 examenreglement</vt:lpstr>
      <vt:lpstr>Bezwaren en klachten  volgens artikel 22 examenreglement</vt:lpstr>
      <vt:lpstr>Slaagregeling</vt:lpstr>
      <vt:lpstr>Herexamen, CE 2e tijdvak</vt:lpstr>
      <vt:lpstr>Belangrijke data (o.v.b.) TL 4</vt:lpstr>
      <vt:lpstr>Vervolg data (o.v.b.) </vt:lpstr>
      <vt:lpstr>Contact en informatie</vt:lpstr>
      <vt:lpstr>Vragen</vt:lpstr>
      <vt:lpstr>Les 2.1.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E&amp;O</dc:title>
  <dc:creator>John Ummels</dc:creator>
  <cp:lastModifiedBy>Ilse Thimister - Pletzers</cp:lastModifiedBy>
  <cp:revision>520</cp:revision>
  <cp:lastPrinted>2018-08-29T12:01:48Z</cp:lastPrinted>
  <dcterms:modified xsi:type="dcterms:W3CDTF">2022-09-30T10:32:52Z</dcterms:modified>
</cp:coreProperties>
</file>