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6"/>
  </p:notesMasterIdLst>
  <p:handoutMasterIdLst>
    <p:handoutMasterId r:id="rId17"/>
  </p:handoutMasterIdLst>
  <p:sldIdLst>
    <p:sldId id="372" r:id="rId2"/>
    <p:sldId id="456" r:id="rId3"/>
    <p:sldId id="441" r:id="rId4"/>
    <p:sldId id="442" r:id="rId5"/>
    <p:sldId id="443" r:id="rId6"/>
    <p:sldId id="445" r:id="rId7"/>
    <p:sldId id="458" r:id="rId8"/>
    <p:sldId id="449" r:id="rId9"/>
    <p:sldId id="446" r:id="rId10"/>
    <p:sldId id="447" r:id="rId11"/>
    <p:sldId id="448" r:id="rId12"/>
    <p:sldId id="455" r:id="rId13"/>
    <p:sldId id="457" r:id="rId14"/>
    <p:sldId id="384" r:id="rId15"/>
  </p:sldIdLst>
  <p:sldSz cx="9144000" cy="6858000" type="screen4x3"/>
  <p:notesSz cx="6858000" cy="9144000"/>
  <p:defaultTextStyle>
    <a:defPPr marL="0" marR="0" indent="0" algn="l" defTabSz="6858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2" autoAdjust="0"/>
    <p:restoredTop sz="86228"/>
  </p:normalViewPr>
  <p:slideViewPr>
    <p:cSldViewPr snapToGrid="0" snapToObjects="1">
      <p:cViewPr varScale="1">
        <p:scale>
          <a:sx n="109" d="100"/>
          <a:sy n="109" d="100"/>
        </p:scale>
        <p:origin x="13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79FBB-F7B2-AC4D-ACD1-6D963E7D2B48}" type="datetime10">
              <a:rPr lang="nl-NL" smtClean="0"/>
              <a:t>12:22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0CAC-BCF1-1C47-8E2B-0FB4EEC8D0E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14183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13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1pPr>
    <a:lvl2pPr indent="1714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2pPr>
    <a:lvl3pPr indent="3429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3pPr>
    <a:lvl4pPr indent="5143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4pPr>
    <a:lvl5pPr indent="6858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5pPr>
    <a:lvl6pPr indent="8572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6pPr>
    <a:lvl7pPr indent="10287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7pPr>
    <a:lvl8pPr indent="12001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8pPr>
    <a:lvl9pPr indent="13716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73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193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16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57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537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653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1338470"/>
            <a:ext cx="7886700" cy="87464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560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04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05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29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060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2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314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39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980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529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587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2487705"/>
            <a:ext cx="7886700" cy="3689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690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hyperlink" Target="mailto:pta_hv@bonnefantencollege.nl" TargetMode="External"/><Relationship Id="rId4" Type="http://schemas.openxmlformats.org/officeDocument/2006/relationships/hyperlink" Target="https://www.bonnefantencollege.nl/school/onderwijs/examens/formulieren/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hyperlink" Target="http://www.examenblad.nl/" TargetMode="External"/><Relationship Id="rId4" Type="http://schemas.openxmlformats.org/officeDocument/2006/relationships/hyperlink" Target="http://www.bonnefantencollege.n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ctrTitle"/>
          </p:nvPr>
        </p:nvSpPr>
        <p:spPr>
          <a:xfrm>
            <a:off x="1143000" y="1699026"/>
            <a:ext cx="6858000" cy="1790701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Les 2.1.</a:t>
            </a:r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subTitle" idx="1"/>
          </p:nvPr>
        </p:nvSpPr>
        <p:spPr>
          <a:xfrm>
            <a:off x="1143000" y="3558781"/>
            <a:ext cx="6858000" cy="124182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Tekstvak 1"/>
          <p:cNvSpPr txBox="1"/>
          <p:nvPr/>
        </p:nvSpPr>
        <p:spPr>
          <a:xfrm>
            <a:off x="3921071" y="30686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-51435" y="-469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185" y="1049664"/>
            <a:ext cx="3084197" cy="101778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-43903" y="3507640"/>
            <a:ext cx="9195436" cy="36115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93020" y="3989886"/>
            <a:ext cx="8119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nl-NL" sz="3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VMBO EXAMENTRAJECT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721897B-15B2-6C42-8855-7BCA4994ECD4}"/>
              </a:ext>
            </a:extLst>
          </p:cNvPr>
          <p:cNvSpPr txBox="1"/>
          <p:nvPr/>
        </p:nvSpPr>
        <p:spPr>
          <a:xfrm>
            <a:off x="-202282" y="2262255"/>
            <a:ext cx="919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i="1" dirty="0"/>
              <a:t>Ik ben…. omdat wij zijn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681" y="639463"/>
            <a:ext cx="1489915" cy="885124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86"/>
    </mc:Choice>
    <mc:Fallback xmlns="">
      <p:transition spd="slow" advTm="14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DAEFE-928A-B64D-952C-F76CFABA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64" y="957366"/>
            <a:ext cx="7886700" cy="1325563"/>
          </a:xfrm>
        </p:spPr>
        <p:txBody>
          <a:bodyPr/>
          <a:lstStyle/>
          <a:p>
            <a:r>
              <a:rPr lang="nl-NL" dirty="0"/>
              <a:t>Onregelmatigheden</a:t>
            </a:r>
            <a:br>
              <a:rPr lang="nl-NL" dirty="0"/>
            </a:br>
            <a:r>
              <a:rPr lang="nl-NL" sz="3600" dirty="0"/>
              <a:t>volgens artikel 21 examenreglement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E5A8EB-95BD-3740-9E02-2E2BFF5B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nl-NL" sz="3500" dirty="0"/>
              <a:t>De</a:t>
            </a:r>
            <a:r>
              <a:rPr lang="nl-NL" dirty="0"/>
              <a:t> </a:t>
            </a:r>
            <a:r>
              <a:rPr lang="nl-NL" sz="3500" dirty="0"/>
              <a:t>maatregelen</a:t>
            </a:r>
            <a:r>
              <a:rPr lang="nl-NL" dirty="0"/>
              <a:t> </a:t>
            </a:r>
            <a:r>
              <a:rPr lang="nl-NL" b="1" dirty="0"/>
              <a:t>zijn: </a:t>
            </a:r>
          </a:p>
          <a:p>
            <a:pPr marL="0" lvl="0" indent="0">
              <a:buNone/>
            </a:pPr>
            <a:r>
              <a:rPr lang="nl-NL" b="1" dirty="0"/>
              <a:t>- En kunnen afhankelijk van de aard van de onregelmatigheid, ook in combinatie met elkaar genomen worden -</a:t>
            </a:r>
          </a:p>
          <a:p>
            <a:pPr lvl="0"/>
            <a:r>
              <a:rPr lang="nl-NL" b="1" dirty="0"/>
              <a:t>Het </a:t>
            </a:r>
            <a:r>
              <a:rPr lang="nl-NL" b="1" dirty="0">
                <a:solidFill>
                  <a:srgbClr val="FF0000"/>
                </a:solidFill>
              </a:rPr>
              <a:t>toekennen van het cijfer 1 </a:t>
            </a:r>
            <a:r>
              <a:rPr lang="nl-NL" b="1" dirty="0"/>
              <a:t>voor een toets van het schoolexamen of het centraal examen</a:t>
            </a:r>
          </a:p>
          <a:p>
            <a:pPr lvl="0"/>
            <a:r>
              <a:rPr lang="nl-NL" b="1" dirty="0"/>
              <a:t>Het </a:t>
            </a:r>
            <a:r>
              <a:rPr lang="nl-NL" b="1" dirty="0">
                <a:solidFill>
                  <a:srgbClr val="FF0000"/>
                </a:solidFill>
              </a:rPr>
              <a:t>ontzeggen van de deelname of verdere deelname </a:t>
            </a:r>
            <a:r>
              <a:rPr lang="nl-NL" b="1" dirty="0"/>
              <a:t>aan een of meer toetsen van het schoolexamen of het centraal examen</a:t>
            </a:r>
          </a:p>
          <a:p>
            <a:pPr lvl="0"/>
            <a:r>
              <a:rPr lang="nl-NL" b="1" dirty="0"/>
              <a:t>Het </a:t>
            </a:r>
            <a:r>
              <a:rPr lang="nl-NL" b="1" dirty="0">
                <a:solidFill>
                  <a:srgbClr val="FF0000"/>
                </a:solidFill>
              </a:rPr>
              <a:t>ongeldig verklaren </a:t>
            </a:r>
            <a:r>
              <a:rPr lang="nl-NL" b="1" dirty="0"/>
              <a:t>van een of meer toetsen van het reeds afgelegde deel van het schoolexamen of het centraal examen</a:t>
            </a:r>
          </a:p>
          <a:p>
            <a:pPr lvl="0"/>
            <a:r>
              <a:rPr lang="nl-NL" b="1" dirty="0"/>
              <a:t>Het bepalen dat het diploma en de cijferlijst slechts kunnen worden uitgereikt na een </a:t>
            </a:r>
            <a:r>
              <a:rPr lang="nl-NL" b="1" dirty="0">
                <a:solidFill>
                  <a:srgbClr val="FF0000"/>
                </a:solidFill>
              </a:rPr>
              <a:t>hernieuwd examen in </a:t>
            </a:r>
            <a:r>
              <a:rPr lang="nl-NL" b="1" dirty="0"/>
              <a:t>door de rector aan te wijzen </a:t>
            </a:r>
            <a:r>
              <a:rPr lang="nl-NL" b="1" dirty="0">
                <a:solidFill>
                  <a:srgbClr val="FF0000"/>
                </a:solidFill>
              </a:rPr>
              <a:t>onderdelen</a:t>
            </a:r>
            <a:endParaRPr lang="nl-NL" b="1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3818D8-76F7-1346-9592-098EFA9E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B9378AB-F242-9C4A-A063-B1C358A4582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46"/>
    </mc:Choice>
    <mc:Fallback xmlns="">
      <p:transition spd="slow" advTm="35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AB34D-C0ED-424D-98A0-B860BA13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06" y="957366"/>
            <a:ext cx="7886700" cy="1325563"/>
          </a:xfrm>
        </p:spPr>
        <p:txBody>
          <a:bodyPr/>
          <a:lstStyle/>
          <a:p>
            <a:r>
              <a:rPr lang="nl-NL" dirty="0"/>
              <a:t>Bezwaren en klachten </a:t>
            </a:r>
            <a:br>
              <a:rPr lang="nl-NL" dirty="0"/>
            </a:br>
            <a:r>
              <a:rPr lang="nl-NL" sz="3600" dirty="0"/>
              <a:t>volgens artikel 22 examenreglement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346C68-294D-BA40-B2A4-F1C428CDE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2800" dirty="0"/>
              <a:t>Alle correspondentie t.a.v. examens via </a:t>
            </a:r>
            <a:r>
              <a:rPr lang="nl-NL" sz="2800" dirty="0">
                <a:hlinkClick r:id="rId4"/>
              </a:rPr>
              <a:t>format</a:t>
            </a:r>
            <a:r>
              <a:rPr lang="nl-NL" sz="2800" dirty="0"/>
              <a:t>:</a:t>
            </a:r>
          </a:p>
          <a:p>
            <a:pPr algn="ctr"/>
            <a:endParaRPr lang="nl-NL" dirty="0"/>
          </a:p>
          <a:p>
            <a:pPr marL="0" indent="0" algn="ctr">
              <a:buNone/>
            </a:pPr>
            <a:r>
              <a:rPr lang="nl-NL" sz="2800" b="1" dirty="0">
                <a:solidFill>
                  <a:srgbClr val="FF0000"/>
                </a:solidFill>
                <a:hlinkClick r:id="rId5"/>
              </a:rPr>
              <a:t>PTA_BFC@bonnefantencollege.nl</a:t>
            </a:r>
            <a:endParaRPr lang="nl-NL" sz="2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nl-NL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FF0000"/>
                </a:solidFill>
              </a:rPr>
              <a:t>Denk bij bezwaren, klachten en verzoeken aan </a:t>
            </a:r>
          </a:p>
          <a:p>
            <a:r>
              <a:rPr lang="nl-NL" sz="2400" dirty="0">
                <a:solidFill>
                  <a:srgbClr val="FF0000"/>
                </a:solidFill>
              </a:rPr>
              <a:t>Benoemen: naam, klas, vak, PTA-code, datum toets</a:t>
            </a:r>
          </a:p>
          <a:p>
            <a:r>
              <a:rPr lang="nl-NL" sz="2400" dirty="0">
                <a:solidFill>
                  <a:srgbClr val="FF0000"/>
                </a:solidFill>
              </a:rPr>
              <a:t>Onderbouwing met feiten</a:t>
            </a:r>
          </a:p>
          <a:p>
            <a:r>
              <a:rPr lang="nl-NL" sz="2400" dirty="0">
                <a:solidFill>
                  <a:srgbClr val="FF0000"/>
                </a:solidFill>
              </a:rPr>
              <a:t>Bezwaartermijn (5 werkdagen)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C0FDBB-642E-6A4B-AD18-98642208B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049" y="379172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45808C-FFB9-5E4E-85FC-3C61080E0BC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134"/>
    </mc:Choice>
    <mc:Fallback xmlns="">
      <p:transition spd="slow" advTm="55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E7822-0804-114C-83CA-87C636C7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34" y="1328376"/>
            <a:ext cx="7886700" cy="1325563"/>
          </a:xfrm>
        </p:spPr>
        <p:txBody>
          <a:bodyPr/>
          <a:lstStyle/>
          <a:p>
            <a:r>
              <a:rPr lang="en-US" dirty="0"/>
              <a:t>Contact en informatie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EF00A8-AC56-4F4E-9D41-021DE5CB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PTA_BFC@bonnefantencollege.nl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www.bonnefantencollege.nl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www.examenblad.nl</a:t>
            </a:r>
            <a:r>
              <a:rPr lang="en-US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8CBE48-37AC-6348-A18A-890DBE6C2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004912-48DC-754B-894A-9FA2EE64179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6"/>
    </mc:Choice>
    <mc:Fallback xmlns="">
      <p:transition spd="slow" advTm="28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E7822-0804-114C-83CA-87C636C7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34" y="1328376"/>
            <a:ext cx="7886700" cy="1325563"/>
          </a:xfrm>
        </p:spPr>
        <p:txBody>
          <a:bodyPr/>
          <a:lstStyle/>
          <a:p>
            <a:r>
              <a:rPr lang="en-US" dirty="0"/>
              <a:t>Vragen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EF00A8-AC56-4F4E-9D41-021DE5CB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Stel ze aan de mentor</a:t>
            </a:r>
          </a:p>
          <a:p>
            <a:r>
              <a:rPr lang="en-US" dirty="0"/>
              <a:t>Hij of zij beantwoordt ze indien dat mogelijk is</a:t>
            </a:r>
          </a:p>
          <a:p>
            <a:endParaRPr lang="en-US" dirty="0"/>
          </a:p>
          <a:p>
            <a:r>
              <a:rPr lang="en-US" dirty="0"/>
              <a:t>Onbeantwoorde vragen speelt de mentor door aan de examencommissie</a:t>
            </a:r>
          </a:p>
          <a:p>
            <a:endParaRPr lang="en-US" dirty="0"/>
          </a:p>
          <a:p>
            <a:r>
              <a:rPr lang="en-US" dirty="0"/>
              <a:t>De examencommissie zal deze persoonlijk beantwoorden of op de site de meest gestelde vragen beantwoorden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8CBE48-37AC-6348-A18A-890DBE6C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004912-48DC-754B-894A-9FA2EE64179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11"/>
    </mc:Choice>
    <mc:Fallback xmlns="">
      <p:transition spd="slow" advTm="64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ctrTitle"/>
          </p:nvPr>
        </p:nvSpPr>
        <p:spPr>
          <a:xfrm>
            <a:off x="1143000" y="1699026"/>
            <a:ext cx="6858000" cy="1790701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Les 2.1.</a:t>
            </a:r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subTitle" idx="1"/>
          </p:nvPr>
        </p:nvSpPr>
        <p:spPr>
          <a:xfrm>
            <a:off x="1143000" y="3558781"/>
            <a:ext cx="6858000" cy="124182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Tekstvak 1"/>
          <p:cNvSpPr txBox="1"/>
          <p:nvPr/>
        </p:nvSpPr>
        <p:spPr>
          <a:xfrm>
            <a:off x="3921071" y="30686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-51435" y="-469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185" y="1049664"/>
            <a:ext cx="3084197" cy="101778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-102871" y="3325637"/>
            <a:ext cx="9195436" cy="36115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nl-NL" sz="5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721897B-15B2-6C42-8855-7BCA4994ECD4}"/>
              </a:ext>
            </a:extLst>
          </p:cNvPr>
          <p:cNvSpPr txBox="1"/>
          <p:nvPr/>
        </p:nvSpPr>
        <p:spPr>
          <a:xfrm>
            <a:off x="-51436" y="2235271"/>
            <a:ext cx="919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i="1" dirty="0"/>
              <a:t>Ik ben…. omdat wij zijn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445" y="428307"/>
            <a:ext cx="1489915" cy="885124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8"/>
    </mc:Choice>
    <mc:Fallback xmlns=""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D24F0-D6DD-274D-A502-08CA6676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766" y="365126"/>
            <a:ext cx="7886700" cy="1325563"/>
          </a:xfrm>
        </p:spPr>
        <p:txBody>
          <a:bodyPr/>
          <a:lstStyle/>
          <a:p>
            <a:r>
              <a:rPr lang="nl-BE" sz="4400" b="1" dirty="0"/>
              <a:t>De examencommissie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15ADEC-B9A2-2B4A-AFC7-E2653251CB87}"/>
              </a:ext>
            </a:extLst>
          </p:cNvPr>
          <p:cNvSpPr txBox="1"/>
          <p:nvPr/>
        </p:nvSpPr>
        <p:spPr>
          <a:xfrm>
            <a:off x="907500" y="1515641"/>
            <a:ext cx="6737684" cy="410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Voorzitter  : Meneer F. Maassen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Examensecretaris : Meneer H. Nelissen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Examensecretaris : Meneer J. Kooijman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PTA- coördinator : Mevrouw K. Hendrikx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Examencommissie ondersteuner: Mevrouw F. van Rijn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Teamleiders : Mevrouw M. Maes &amp; Meneer G. Willems</a:t>
            </a:r>
          </a:p>
          <a:p>
            <a:endParaRPr lang="nl-BE" sz="19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98"/>
    </mc:Choice>
    <mc:Fallback xmlns="">
      <p:transition spd="slow" advTm="41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De</a:t>
            </a:r>
            <a:r>
              <a:rPr lang="nl-NL" sz="3600" b="1" dirty="0"/>
              <a:t> </a:t>
            </a:r>
            <a:r>
              <a:rPr lang="nl-NL" sz="4400" b="1" dirty="0"/>
              <a:t>examensecretaris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982" y="310028"/>
            <a:ext cx="1489915" cy="88512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/>
              <a:t>Ziet toe op de toepassing van het examenreglement</a:t>
            </a:r>
          </a:p>
          <a:p>
            <a:endParaRPr lang="nl-NL" b="1" dirty="0"/>
          </a:p>
          <a:p>
            <a:r>
              <a:rPr lang="nl-NL" b="1" dirty="0"/>
              <a:t>Legt in voorkomende gevallen onregelmatigheden, verzoeken en bezwaren voor aan de examencommissie, ter beoordeling en advisering aan de rector</a:t>
            </a:r>
          </a:p>
          <a:p>
            <a:endParaRPr lang="nl-NL" b="1" dirty="0"/>
          </a:p>
          <a:p>
            <a:r>
              <a:rPr lang="nl-NL" b="1" dirty="0"/>
              <a:t>Is contactpersoon met </a:t>
            </a:r>
            <a:r>
              <a:rPr lang="nl-NL" b="1" i="1" dirty="0"/>
              <a:t>College van Toetsen en Examens(CvTE) </a:t>
            </a:r>
            <a:r>
              <a:rPr lang="nl-NL" b="1" dirty="0"/>
              <a:t>en de inspectie</a:t>
            </a:r>
          </a:p>
          <a:p>
            <a:endParaRPr lang="nl-NL" b="1" dirty="0"/>
          </a:p>
          <a:p>
            <a:r>
              <a:rPr lang="nl-NL" b="1" dirty="0"/>
              <a:t>Stelt samen met de rector de uitslag vast </a:t>
            </a:r>
          </a:p>
          <a:p>
            <a:endParaRPr lang="nl-NL" b="1" dirty="0"/>
          </a:p>
          <a:p>
            <a:r>
              <a:rPr lang="nl-NL" b="1" dirty="0"/>
              <a:t>Tekent evenals de rector de diploma’s en de cijferlijsten</a:t>
            </a:r>
          </a:p>
          <a:p>
            <a:endParaRPr lang="nl-NL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07"/>
    </mc:Choice>
    <mc:Fallback xmlns="">
      <p:transition spd="slow" advTm="35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Het</a:t>
            </a:r>
            <a:r>
              <a:rPr lang="nl-NL" b="1" dirty="0"/>
              <a:t> </a:t>
            </a:r>
            <a:r>
              <a:rPr lang="nl-NL" sz="4400" b="1" dirty="0"/>
              <a:t>examen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8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School Examen: 50% school bepaalt de vorm, overheid de                       </a:t>
            </a:r>
          </a:p>
          <a:p>
            <a:pPr marL="0" indent="0">
              <a:buNone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inhoud           		</a:t>
            </a: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Centraal Examen: 50% overheid bepaalt vorm en inhoud</a:t>
            </a:r>
          </a:p>
          <a:p>
            <a:pPr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Diverse afsluitmomenten</a:t>
            </a:r>
          </a:p>
          <a:p>
            <a:pPr lvl="1"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Klas 3: schoolexamen : ml en/of ckv</a:t>
            </a: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Klas 4: schoolexamen : lo en/of ckv</a:t>
            </a:r>
          </a:p>
          <a:p>
            <a:pPr marL="301943" lvl="1" indent="0">
              <a:buNone/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Centraal Examen: landelijk eindexamen in alle andere vakken; mei en juni van het examenjaar</a:t>
            </a:r>
          </a:p>
          <a:p>
            <a:endParaRPr lang="nl-NL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806"/>
    </mc:Choice>
    <mc:Fallback xmlns="">
      <p:transition spd="slow" advTm="104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Het</a:t>
            </a:r>
            <a:r>
              <a:rPr lang="nl-NL" sz="3200" b="1" dirty="0"/>
              <a:t> </a:t>
            </a:r>
            <a:r>
              <a:rPr lang="nl-NL" sz="4400" b="1" dirty="0"/>
              <a:t>Examenreglement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Rechten en plichten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Afmelden voor PTA-toetsen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Verzoeken en klachten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Examencommissie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Onregelmatigheden </a:t>
            </a: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(zie volgende dia’s)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Commissie van Beroep voor de Examens</a:t>
            </a:r>
          </a:p>
          <a:p>
            <a:pPr>
              <a:buFont typeface="Arial" charset="0"/>
              <a:buChar char="•"/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PTA (Programma van Toetsing en Afsluiting)</a:t>
            </a:r>
          </a:p>
          <a:p>
            <a:pPr>
              <a:buNone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Examengids</a:t>
            </a:r>
          </a:p>
          <a:p>
            <a:endParaRPr lang="nl-NL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35"/>
    </mc:Choice>
    <mc:Fallback xmlns="">
      <p:transition spd="slow" advTm="90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PTA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3765" y="2175309"/>
            <a:ext cx="8283387" cy="4373432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11"/>
    </mc:Choice>
    <mc:Fallback xmlns="">
      <p:transition spd="slow" advTm="98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741294"/>
            <a:ext cx="7886700" cy="1325563"/>
          </a:xfrm>
        </p:spPr>
        <p:txBody>
          <a:bodyPr/>
          <a:lstStyle/>
          <a:p>
            <a:pPr algn="ctr"/>
            <a:r>
              <a:rPr lang="nl-NL" b="1" dirty="0"/>
              <a:t>Deeltoetsen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Deeltoetsen vinden gezamenlijk per vak plaats</a:t>
            </a:r>
          </a:p>
          <a:p>
            <a:endParaRPr lang="nl-NL" dirty="0"/>
          </a:p>
          <a:p>
            <a:r>
              <a:rPr lang="nl-NL" dirty="0"/>
              <a:t>Na de toets wordt proces verbaal opgemaakt</a:t>
            </a:r>
          </a:p>
          <a:p>
            <a:r>
              <a:rPr lang="nl-NL" dirty="0"/>
              <a:t>Aanwezig dan ontvang je een cijfer</a:t>
            </a:r>
          </a:p>
          <a:p>
            <a:r>
              <a:rPr lang="nl-NL" dirty="0"/>
              <a:t>Afgemeld maak je de toets tijdens het inhaalmoment de week voor de SE-week (let op dat mogen meer dan 2 deeltoetsen per dag zijn)</a:t>
            </a:r>
          </a:p>
          <a:p>
            <a:r>
              <a:rPr lang="nl-NL" dirty="0"/>
              <a:t>Niet afgemeld? Dan maatregel vanwege onregelmatigheid</a:t>
            </a:r>
          </a:p>
        </p:txBody>
      </p:sp>
      <p:pic>
        <p:nvPicPr>
          <p:cNvPr id="5" name="Audiobesta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FEE2104-A597-8249-999E-524D550FA1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089" y="681038"/>
            <a:ext cx="1489915" cy="88512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8BC24A4-3C7B-7346-9BA3-1405D62D2DA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2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61"/>
    </mc:Choice>
    <mc:Fallback xmlns="">
      <p:transition spd="slow" advTm="105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D7EB6-9463-1444-8434-37A5A834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4" y="1123600"/>
            <a:ext cx="7886700" cy="1325563"/>
          </a:xfrm>
        </p:spPr>
        <p:txBody>
          <a:bodyPr/>
          <a:lstStyle/>
          <a:p>
            <a:pPr algn="ctr"/>
            <a:r>
              <a:rPr lang="nl-NL" sz="4400" b="1" dirty="0"/>
              <a:t>Herkansingen</a:t>
            </a:r>
            <a:endParaRPr lang="nl-BE" sz="4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C4EF2A-739B-C649-AA99-BB8E4F723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Na toetsweek periode 2 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 Herkansingen, niet hetzelfde vak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Hoogste cijfer telt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Ingehaalde toets kan niet herkanst worden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Toetsen uit periode 3 van leerjaar 3 kunnen in de herkansingsperiode van klas 4 herkanst worden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EE2104-A597-8249-999E-524D550F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BC24A4-3C7B-7346-9BA3-1405D62D2DA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7" name="Audiobesta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21"/>
    </mc:Choice>
    <mc:Fallback xmlns="">
      <p:transition spd="slow" advTm="66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050F1-F95E-AC46-9EA0-6055CD1F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97" y="1195152"/>
            <a:ext cx="7886700" cy="1775945"/>
          </a:xfrm>
        </p:spPr>
        <p:txBody>
          <a:bodyPr/>
          <a:lstStyle/>
          <a:p>
            <a:r>
              <a:rPr lang="nl-NL" dirty="0"/>
              <a:t>Onregelmatigheden</a:t>
            </a:r>
            <a:br>
              <a:rPr lang="nl-NL" dirty="0"/>
            </a:br>
            <a:r>
              <a:rPr lang="nl-NL" sz="3600" dirty="0"/>
              <a:t>volgens artikel 21 examenreglement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97126-F95F-CD4C-95BA-E58795ADB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Schuldig aan enige onregelmatigheid, bijvoorbeeld:</a:t>
            </a:r>
          </a:p>
          <a:p>
            <a:pPr lvl="1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</a:rPr>
              <a:t>Te laat inleveren van opdrachten</a:t>
            </a:r>
          </a:p>
          <a:p>
            <a:pPr lvl="1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</a:rPr>
              <a:t>Fraude</a:t>
            </a:r>
          </a:p>
          <a:p>
            <a:pPr lvl="1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</a:rPr>
              <a:t>Plagiaat, etc.</a:t>
            </a:r>
          </a:p>
          <a:p>
            <a:pPr lvl="1">
              <a:lnSpc>
                <a:spcPct val="120000"/>
              </a:lnSpc>
            </a:pPr>
            <a:r>
              <a:rPr lang="nl-NL" sz="2900" b="1" dirty="0">
                <a:solidFill>
                  <a:srgbClr val="FF0000"/>
                </a:solidFill>
              </a:rPr>
              <a:t>Zonder geldige reden afwezig bij onderdelen SE en CE</a:t>
            </a:r>
          </a:p>
          <a:p>
            <a:pPr lvl="1">
              <a:lnSpc>
                <a:spcPct val="120000"/>
              </a:lnSpc>
            </a:pPr>
            <a:r>
              <a:rPr lang="nl-NL" sz="2900" b="1" dirty="0">
                <a:solidFill>
                  <a:srgbClr val="FF0000"/>
                </a:solidFill>
              </a:rPr>
              <a:t>Mobiele telefoon/smartphone</a:t>
            </a:r>
          </a:p>
          <a:p>
            <a:pPr marL="0" indent="0">
              <a:buNone/>
            </a:pPr>
            <a:endParaRPr lang="nl-NL" sz="2800" b="1" dirty="0"/>
          </a:p>
          <a:p>
            <a:pPr marL="0" indent="0">
              <a:buNone/>
            </a:pPr>
            <a:endParaRPr lang="nl-NL" sz="2800" b="1" dirty="0"/>
          </a:p>
          <a:p>
            <a:r>
              <a:rPr lang="nl-NL" sz="2800" b="1" dirty="0"/>
              <a:t>Maatregelen liggen vast in de wet!</a:t>
            </a:r>
          </a:p>
          <a:p>
            <a:r>
              <a:rPr lang="nl-NL" sz="2800" b="1" dirty="0"/>
              <a:t>Altijd melding bij de inspectie, aan kandidaat en ouders</a:t>
            </a:r>
          </a:p>
          <a:p>
            <a:r>
              <a:rPr lang="nl-NL" sz="2800" b="1" dirty="0"/>
              <a:t>Commissie van Beroep voor de Examens VO Maastricht (zie artikel 40)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7F8922-E8C8-1548-BC72-9B0AE84F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EB5C597-9D93-AF41-BEF7-930FEE1320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19"/>
    </mc:Choice>
    <mc:Fallback xmlns="">
      <p:transition spd="slow" advTm="34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9420</TotalTime>
  <Words>609</Words>
  <Application>Microsoft Office PowerPoint</Application>
  <PresentationFormat>Diavoorstelling (4:3)</PresentationFormat>
  <Paragraphs>99</Paragraphs>
  <Slides>14</Slides>
  <Notes>6</Notes>
  <HiddenSlides>0</HiddenSlides>
  <MMClips>14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Office-thema</vt:lpstr>
      <vt:lpstr>Les 2.1.</vt:lpstr>
      <vt:lpstr>De examencommissie</vt:lpstr>
      <vt:lpstr>De examensecretaris</vt:lpstr>
      <vt:lpstr>Het examen</vt:lpstr>
      <vt:lpstr>Het Examenreglement</vt:lpstr>
      <vt:lpstr>PTA </vt:lpstr>
      <vt:lpstr>Deeltoetsen</vt:lpstr>
      <vt:lpstr>Herkansingen</vt:lpstr>
      <vt:lpstr>Onregelmatigheden volgens artikel 21 examenreglement</vt:lpstr>
      <vt:lpstr>Onregelmatigheden volgens artikel 21 examenreglement</vt:lpstr>
      <vt:lpstr>Bezwaren en klachten  volgens artikel 22 examenreglement</vt:lpstr>
      <vt:lpstr>Contact en informatie</vt:lpstr>
      <vt:lpstr>Vragen</vt:lpstr>
      <vt:lpstr>Les 2.1.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E&amp;O</dc:title>
  <dc:creator>John Ummels</dc:creator>
  <cp:lastModifiedBy>Ilse Thimister - Pletzers</cp:lastModifiedBy>
  <cp:revision>516</cp:revision>
  <cp:lastPrinted>2018-08-29T12:01:48Z</cp:lastPrinted>
  <dcterms:modified xsi:type="dcterms:W3CDTF">2022-09-30T10:27:02Z</dcterms:modified>
</cp:coreProperties>
</file>