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handoutMasterIdLst>
    <p:handoutMasterId r:id="rId32"/>
  </p:handoutMasterIdLst>
  <p:sldIdLst>
    <p:sldId id="420" r:id="rId2"/>
    <p:sldId id="468" r:id="rId3"/>
    <p:sldId id="469" r:id="rId4"/>
    <p:sldId id="470" r:id="rId5"/>
    <p:sldId id="484" r:id="rId6"/>
    <p:sldId id="472" r:id="rId7"/>
    <p:sldId id="493" r:id="rId8"/>
    <p:sldId id="494" r:id="rId9"/>
    <p:sldId id="496" r:id="rId10"/>
    <p:sldId id="474" r:id="rId11"/>
    <p:sldId id="476" r:id="rId12"/>
    <p:sldId id="497" r:id="rId13"/>
    <p:sldId id="477" r:id="rId14"/>
    <p:sldId id="485" r:id="rId15"/>
    <p:sldId id="486" r:id="rId16"/>
    <p:sldId id="489" r:id="rId17"/>
    <p:sldId id="492" r:id="rId18"/>
    <p:sldId id="480" r:id="rId19"/>
    <p:sldId id="498" r:id="rId20"/>
    <p:sldId id="501" r:id="rId21"/>
    <p:sldId id="488" r:id="rId22"/>
    <p:sldId id="487" r:id="rId23"/>
    <p:sldId id="481" r:id="rId24"/>
    <p:sldId id="482" r:id="rId25"/>
    <p:sldId id="499" r:id="rId26"/>
    <p:sldId id="483" r:id="rId27"/>
    <p:sldId id="464" r:id="rId28"/>
    <p:sldId id="500" r:id="rId29"/>
    <p:sldId id="384" r:id="rId30"/>
  </p:sldIdLst>
  <p:sldSz cx="9144000" cy="6858000" type="screen4x3"/>
  <p:notesSz cx="6858000" cy="9144000"/>
  <p:defaultTex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2pPr>
    <a:lvl3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3pPr>
    <a:lvl4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4pPr>
    <a:lvl5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5pPr>
    <a:lvl6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6pPr>
    <a:lvl7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7pPr>
    <a:lvl8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8pPr>
    <a:lvl9pPr marL="0" marR="0" indent="0" algn="l" defTabSz="685800"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6099"/>
  </p:normalViewPr>
  <p:slideViewPr>
    <p:cSldViewPr snapToGrid="0" snapToObjects="1">
      <p:cViewPr varScale="1">
        <p:scale>
          <a:sx n="127" d="100"/>
          <a:sy n="127" d="100"/>
        </p:scale>
        <p:origin x="12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779FBB-F7B2-AC4D-ACD1-6D963E7D2B48}" type="datetime10">
              <a:rPr lang="nl-NL" smtClean="0"/>
              <a:t>13:50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D0CAC-BCF1-1C47-8E2B-0FB4EEC8D0EF}" type="slidenum">
              <a:rPr lang="nl-NL" smtClean="0"/>
              <a:t>‹nr.›</a:t>
            </a:fld>
            <a:endParaRPr lang="nl-NL" dirty="0"/>
          </a:p>
        </p:txBody>
      </p:sp>
    </p:spTree>
    <p:extLst>
      <p:ext uri="{BB962C8B-B14F-4D97-AF65-F5344CB8AC3E}">
        <p14:creationId xmlns:p14="http://schemas.microsoft.com/office/powerpoint/2010/main" val="3621418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5134286"/>
      </p:ext>
    </p:extLst>
  </p:cSld>
  <p:clrMap bg1="lt1" tx1="dk1" bg2="lt2" tx2="dk2" accent1="accent1" accent2="accent2" accent3="accent3" accent4="accent4" accent5="accent5" accent6="accent6" hlink="hlink" folHlink="folHlink"/>
  <p:hf sldNum="0" hdr="0" ftr="0"/>
  <p:notesStyle>
    <a:lvl1pPr defTabSz="342900" latinLnBrk="0">
      <a:lnSpc>
        <a:spcPct val="117999"/>
      </a:lnSpc>
      <a:defRPr sz="1650">
        <a:latin typeface="+mj-lt"/>
        <a:ea typeface="+mj-ea"/>
        <a:cs typeface="+mj-cs"/>
        <a:sym typeface="Helvetica Neue"/>
      </a:defRPr>
    </a:lvl1pPr>
    <a:lvl2pPr indent="171450" defTabSz="342900" latinLnBrk="0">
      <a:lnSpc>
        <a:spcPct val="117999"/>
      </a:lnSpc>
      <a:defRPr sz="1650">
        <a:latin typeface="+mj-lt"/>
        <a:ea typeface="+mj-ea"/>
        <a:cs typeface="+mj-cs"/>
        <a:sym typeface="Helvetica Neue"/>
      </a:defRPr>
    </a:lvl2pPr>
    <a:lvl3pPr indent="342900" defTabSz="342900" latinLnBrk="0">
      <a:lnSpc>
        <a:spcPct val="117999"/>
      </a:lnSpc>
      <a:defRPr sz="1650">
        <a:latin typeface="+mj-lt"/>
        <a:ea typeface="+mj-ea"/>
        <a:cs typeface="+mj-cs"/>
        <a:sym typeface="Helvetica Neue"/>
      </a:defRPr>
    </a:lvl3pPr>
    <a:lvl4pPr indent="514350" defTabSz="342900" latinLnBrk="0">
      <a:lnSpc>
        <a:spcPct val="117999"/>
      </a:lnSpc>
      <a:defRPr sz="1650">
        <a:latin typeface="+mj-lt"/>
        <a:ea typeface="+mj-ea"/>
        <a:cs typeface="+mj-cs"/>
        <a:sym typeface="Helvetica Neue"/>
      </a:defRPr>
    </a:lvl4pPr>
    <a:lvl5pPr indent="685800" defTabSz="342900" latinLnBrk="0">
      <a:lnSpc>
        <a:spcPct val="117999"/>
      </a:lnSpc>
      <a:defRPr sz="1650">
        <a:latin typeface="+mj-lt"/>
        <a:ea typeface="+mj-ea"/>
        <a:cs typeface="+mj-cs"/>
        <a:sym typeface="Helvetica Neue"/>
      </a:defRPr>
    </a:lvl5pPr>
    <a:lvl6pPr indent="857250" defTabSz="342900" latinLnBrk="0">
      <a:lnSpc>
        <a:spcPct val="117999"/>
      </a:lnSpc>
      <a:defRPr sz="1650">
        <a:latin typeface="+mj-lt"/>
        <a:ea typeface="+mj-ea"/>
        <a:cs typeface="+mj-cs"/>
        <a:sym typeface="Helvetica Neue"/>
      </a:defRPr>
    </a:lvl6pPr>
    <a:lvl7pPr indent="1028700" defTabSz="342900" latinLnBrk="0">
      <a:lnSpc>
        <a:spcPct val="117999"/>
      </a:lnSpc>
      <a:defRPr sz="1650">
        <a:latin typeface="+mj-lt"/>
        <a:ea typeface="+mj-ea"/>
        <a:cs typeface="+mj-cs"/>
        <a:sym typeface="Helvetica Neue"/>
      </a:defRPr>
    </a:lvl7pPr>
    <a:lvl8pPr indent="1200150" defTabSz="342900" latinLnBrk="0">
      <a:lnSpc>
        <a:spcPct val="117999"/>
      </a:lnSpc>
      <a:defRPr sz="1650">
        <a:latin typeface="+mj-lt"/>
        <a:ea typeface="+mj-ea"/>
        <a:cs typeface="+mj-cs"/>
        <a:sym typeface="Helvetica Neue"/>
      </a:defRPr>
    </a:lvl8pPr>
    <a:lvl9pPr indent="1371600" defTabSz="342900" latinLnBrk="0">
      <a:lnSpc>
        <a:spcPct val="117999"/>
      </a:lnSpc>
      <a:defRPr sz="165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1295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4525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6693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2653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342900" eaLnBrk="1" fontAlgn="auto" latinLnBrk="0" hangingPunct="1">
              <a:lnSpc>
                <a:spcPct val="117999"/>
              </a:lnSpc>
              <a:spcBef>
                <a:spcPts val="0"/>
              </a:spcBef>
              <a:spcAft>
                <a:spcPts val="0"/>
              </a:spcAft>
              <a:buClrTx/>
              <a:buSzTx/>
              <a:buFontTx/>
              <a:buNone/>
              <a:tabLst/>
              <a:defRPr/>
            </a:pPr>
            <a:r>
              <a:rPr lang="nl-NL" sz="2400" dirty="0">
                <a:solidFill>
                  <a:srgbClr val="333333"/>
                </a:solidFill>
                <a:latin typeface="+mj-lt"/>
                <a:ea typeface="+mj-ea"/>
                <a:cs typeface="+mj-cs"/>
                <a:sym typeface="Helvetica Neue"/>
              </a:rPr>
              <a:t>RTTI is een taal over leren, om leerdoelen expliciet te maken en leerlingen gerichte feedback te geven. Het RTTI-systeem gaat uit van vier verschillende cognitieve niveaus.</a:t>
            </a:r>
          </a:p>
          <a:p>
            <a:endParaRPr lang="nl-NL" dirty="0"/>
          </a:p>
        </p:txBody>
      </p:sp>
    </p:spTree>
    <p:extLst>
      <p:ext uri="{BB962C8B-B14F-4D97-AF65-F5344CB8AC3E}">
        <p14:creationId xmlns:p14="http://schemas.microsoft.com/office/powerpoint/2010/main" val="319994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342900" eaLnBrk="1" fontAlgn="auto" latinLnBrk="0" hangingPunct="1">
              <a:lnSpc>
                <a:spcPct val="117999"/>
              </a:lnSpc>
              <a:spcBef>
                <a:spcPts val="0"/>
              </a:spcBef>
              <a:spcAft>
                <a:spcPts val="0"/>
              </a:spcAft>
              <a:buClrTx/>
              <a:buSzTx/>
              <a:buFontTx/>
              <a:buNone/>
              <a:tabLst/>
              <a:defRPr/>
            </a:pPr>
            <a:r>
              <a:rPr lang="nl-NL" sz="2400" dirty="0">
                <a:solidFill>
                  <a:srgbClr val="333333"/>
                </a:solidFill>
                <a:latin typeface="+mj-lt"/>
                <a:ea typeface="+mj-ea"/>
                <a:cs typeface="+mj-cs"/>
                <a:sym typeface="Helvetica Neue"/>
              </a:rPr>
              <a:t>RTTI is een taal over leren, om leerdoelen expliciet te maken en leerlingen gerichte feedback te geven. Het RTTI-systeem gaat uit van vier verschillende cognitieve niveaus.</a:t>
            </a:r>
          </a:p>
          <a:p>
            <a:endParaRPr lang="nl-NL" dirty="0"/>
          </a:p>
        </p:txBody>
      </p:sp>
    </p:spTree>
    <p:extLst>
      <p:ext uri="{BB962C8B-B14F-4D97-AF65-F5344CB8AC3E}">
        <p14:creationId xmlns:p14="http://schemas.microsoft.com/office/powerpoint/2010/main" val="193367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342900" eaLnBrk="1" fontAlgn="auto" latinLnBrk="0" hangingPunct="1">
              <a:lnSpc>
                <a:spcPct val="117999"/>
              </a:lnSpc>
              <a:spcBef>
                <a:spcPts val="0"/>
              </a:spcBef>
              <a:spcAft>
                <a:spcPts val="0"/>
              </a:spcAft>
              <a:buClrTx/>
              <a:buSzTx/>
              <a:buFontTx/>
              <a:buNone/>
              <a:tabLst/>
              <a:defRPr/>
            </a:pPr>
            <a:r>
              <a:rPr lang="nl-NL" sz="2400" dirty="0">
                <a:solidFill>
                  <a:srgbClr val="333333"/>
                </a:solidFill>
                <a:latin typeface="+mj-lt"/>
                <a:ea typeface="+mj-ea"/>
                <a:cs typeface="+mj-cs"/>
                <a:sym typeface="Helvetica Neue"/>
              </a:rPr>
              <a:t>RTTI is een taal over leren, om leerdoelen expliciet te maken en leerlingen gerichte feedback te geven. Het RTTI-systeem gaat uit van vier verschillende cognitieve niveaus.</a:t>
            </a:r>
          </a:p>
          <a:p>
            <a:endParaRPr lang="nl-NL" dirty="0"/>
          </a:p>
        </p:txBody>
      </p:sp>
    </p:spTree>
    <p:extLst>
      <p:ext uri="{BB962C8B-B14F-4D97-AF65-F5344CB8AC3E}">
        <p14:creationId xmlns:p14="http://schemas.microsoft.com/office/powerpoint/2010/main" val="206092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342900" eaLnBrk="1" fontAlgn="auto" latinLnBrk="0" hangingPunct="1">
              <a:lnSpc>
                <a:spcPct val="117999"/>
              </a:lnSpc>
              <a:spcBef>
                <a:spcPts val="0"/>
              </a:spcBef>
              <a:spcAft>
                <a:spcPts val="0"/>
              </a:spcAft>
              <a:buClrTx/>
              <a:buSzTx/>
              <a:buFontTx/>
              <a:buNone/>
              <a:tabLst/>
              <a:defRPr/>
            </a:pPr>
            <a:r>
              <a:rPr lang="nl-NL" sz="2400" dirty="0">
                <a:solidFill>
                  <a:srgbClr val="333333"/>
                </a:solidFill>
                <a:latin typeface="+mj-lt"/>
                <a:ea typeface="+mj-ea"/>
                <a:cs typeface="+mj-cs"/>
                <a:sym typeface="Helvetica Neue"/>
              </a:rPr>
              <a:t>RTTI is een taal over leren, om leerdoelen expliciet te maken en leerlingen gerichte feedback te geven. Het RTTI-systeem gaat uit van vier verschillende cognitieve niveaus.</a:t>
            </a:r>
          </a:p>
          <a:p>
            <a:endParaRPr lang="nl-NL" dirty="0"/>
          </a:p>
        </p:txBody>
      </p:sp>
    </p:spTree>
    <p:extLst>
      <p:ext uri="{BB962C8B-B14F-4D97-AF65-F5344CB8AC3E}">
        <p14:creationId xmlns:p14="http://schemas.microsoft.com/office/powerpoint/2010/main" val="83372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342900" eaLnBrk="1" fontAlgn="auto" latinLnBrk="0" hangingPunct="1">
              <a:lnSpc>
                <a:spcPct val="117999"/>
              </a:lnSpc>
              <a:spcBef>
                <a:spcPts val="0"/>
              </a:spcBef>
              <a:spcAft>
                <a:spcPts val="0"/>
              </a:spcAft>
              <a:buClrTx/>
              <a:buSzTx/>
              <a:buFontTx/>
              <a:buNone/>
              <a:tabLst/>
              <a:defRPr/>
            </a:pPr>
            <a:r>
              <a:rPr lang="nl-NL" sz="2400" dirty="0">
                <a:solidFill>
                  <a:srgbClr val="333333"/>
                </a:solidFill>
                <a:latin typeface="+mj-lt"/>
                <a:ea typeface="+mj-ea"/>
                <a:cs typeface="+mj-cs"/>
                <a:sym typeface="Helvetica Neue"/>
              </a:rPr>
              <a:t>RTTI is een taal over leren, om leerdoelen expliciet te maken en leerlingen gerichte feedback te geven. Het RTTI-systeem gaat uit van vier verschillende cognitieve niveaus.</a:t>
            </a:r>
          </a:p>
          <a:p>
            <a:endParaRPr lang="nl-NL" dirty="0"/>
          </a:p>
        </p:txBody>
      </p:sp>
    </p:spTree>
    <p:extLst>
      <p:ext uri="{BB962C8B-B14F-4D97-AF65-F5344CB8AC3E}">
        <p14:creationId xmlns:p14="http://schemas.microsoft.com/office/powerpoint/2010/main" val="90444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5654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879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16806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338470"/>
            <a:ext cx="7886700" cy="874643"/>
          </a:xfrm>
          <a:prstGeom prst="rect">
            <a:avLst/>
          </a:prstGeom>
        </p:spPr>
        <p:txBody>
          <a:bodyPr anchor="b"/>
          <a:lstStyle>
            <a:lvl1pPr algn="ctr">
              <a:defRPr sz="4500"/>
            </a:lvl1pPr>
          </a:lstStyle>
          <a:p>
            <a:r>
              <a:rPr lang="nl-NL" dirty="0"/>
              <a:t>Titelstijl van model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9856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18904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201705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31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20197" y="1645534"/>
            <a:ext cx="7886700" cy="1325563"/>
          </a:xfrm>
          <a:prstGeom prst="rect">
            <a:avLst/>
          </a:prstGeom>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5429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a:prstGeom prst="rect">
            <a:avLst/>
          </a:prstGeom>
        </p:spPr>
        <p:txBody>
          <a:bodyPr anchor="b"/>
          <a:lstStyle>
            <a:lvl1pPr>
              <a:defRPr sz="4500"/>
            </a:lvl1pPr>
          </a:lstStyle>
          <a:p>
            <a:r>
              <a:rPr lang="nl-NL"/>
              <a:t>Titelstijl van model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79060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28827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a:prstGeom prst="rect">
            <a:avLst/>
          </a:prstGeom>
        </p:spPr>
        <p:txBody>
          <a:bodyPr/>
          <a:lstStyle/>
          <a:p>
            <a:r>
              <a:rPr lang="nl-NL"/>
              <a:t>Titelstijl van model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08314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1639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209980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nl-NL"/>
              <a:t>Titelstijl van model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185529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nl-NL"/>
              <a:t>Titelstijl van model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1FAE6C3-C673-7B49-95CC-74CB0B5BF6B1}" type="datetimeFigureOut">
              <a:rPr lang="nl-NL" smtClean="0"/>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6CB4B4D-7CA3-9044-876B-883B54F8677D}" type="slidenum">
              <a:rPr lang="nl-NL" smtClean="0"/>
              <a:t>‹nr.›</a:t>
            </a:fld>
            <a:endParaRPr lang="nl-NL" dirty="0"/>
          </a:p>
        </p:txBody>
      </p:sp>
    </p:spTree>
    <p:extLst>
      <p:ext uri="{BB962C8B-B14F-4D97-AF65-F5344CB8AC3E}">
        <p14:creationId xmlns:p14="http://schemas.microsoft.com/office/powerpoint/2010/main" val="44587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28650" y="2487705"/>
            <a:ext cx="7886700" cy="3689257"/>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FAE6C3-C673-7B49-95CC-74CB0B5BF6B1}" type="datetimeFigureOut">
              <a:rPr lang="nl-NL" smtClean="0"/>
              <a:t>14-2-2023</a:t>
            </a:fld>
            <a:endParaRPr lang="nl-NL" dirty="0"/>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nl-NL" smtClean="0"/>
              <a:t>‹nr.›</a:t>
            </a:fld>
            <a:endParaRPr lang="nl-NL" dirty="0"/>
          </a:p>
        </p:txBody>
      </p:sp>
    </p:spTree>
    <p:extLst>
      <p:ext uri="{BB962C8B-B14F-4D97-AF65-F5344CB8AC3E}">
        <p14:creationId xmlns:p14="http://schemas.microsoft.com/office/powerpoint/2010/main" val="12369029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3.svg"/><Relationship Id="rId21" Type="http://schemas.openxmlformats.org/officeDocument/2006/relationships/image" Target="../media/image40.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11.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1.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ctrTitle"/>
          </p:nvPr>
        </p:nvSpPr>
        <p:spPr>
          <a:xfrm>
            <a:off x="1143000" y="1699026"/>
            <a:ext cx="6858000" cy="1790701"/>
          </a:xfrm>
          <a:prstGeom prst="rect">
            <a:avLst/>
          </a:prstGeom>
        </p:spPr>
        <p:txBody>
          <a:bodyPr/>
          <a:lstStyle/>
          <a:p>
            <a:r>
              <a:rPr lang="nl-NL" dirty="0"/>
              <a:t>Les 2.1.</a:t>
            </a:r>
            <a:endParaRPr dirty="0"/>
          </a:p>
        </p:txBody>
      </p:sp>
      <p:sp>
        <p:nvSpPr>
          <p:cNvPr id="110" name="Shape 110"/>
          <p:cNvSpPr>
            <a:spLocks noGrp="1"/>
          </p:cNvSpPr>
          <p:nvPr>
            <p:ph type="subTitle" idx="1"/>
          </p:nvPr>
        </p:nvSpPr>
        <p:spPr>
          <a:xfrm>
            <a:off x="1143000" y="3558781"/>
            <a:ext cx="6858000" cy="1241822"/>
          </a:xfrm>
          <a:prstGeom prst="rect">
            <a:avLst/>
          </a:prstGeom>
        </p:spPr>
        <p:txBody>
          <a:bodyPr/>
          <a:lstStyle/>
          <a:p>
            <a:endParaRPr dirty="0"/>
          </a:p>
        </p:txBody>
      </p:sp>
      <p:sp>
        <p:nvSpPr>
          <p:cNvPr id="2" name="Tekstvak 1"/>
          <p:cNvSpPr txBox="1"/>
          <p:nvPr/>
        </p:nvSpPr>
        <p:spPr>
          <a:xfrm>
            <a:off x="3921071" y="3068664"/>
            <a:ext cx="184731" cy="300082"/>
          </a:xfrm>
          <a:prstGeom prst="rect">
            <a:avLst/>
          </a:prstGeom>
          <a:noFill/>
        </p:spPr>
        <p:txBody>
          <a:bodyPr wrap="none" rtlCol="0">
            <a:spAutoFit/>
          </a:bodyPr>
          <a:lstStyle/>
          <a:p>
            <a:endParaRPr lang="nl-NL" dirty="0"/>
          </a:p>
        </p:txBody>
      </p:sp>
      <p:sp>
        <p:nvSpPr>
          <p:cNvPr id="3" name="Rechthoek 2"/>
          <p:cNvSpPr/>
          <p:nvPr/>
        </p:nvSpPr>
        <p:spPr>
          <a:xfrm>
            <a:off x="-51435" y="-4692"/>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185" y="1049664"/>
            <a:ext cx="3084197" cy="1017786"/>
          </a:xfrm>
          <a:prstGeom prst="rect">
            <a:avLst/>
          </a:prstGeom>
        </p:spPr>
      </p:pic>
      <p:sp>
        <p:nvSpPr>
          <p:cNvPr id="9" name="Rechthoek 8"/>
          <p:cNvSpPr/>
          <p:nvPr/>
        </p:nvSpPr>
        <p:spPr>
          <a:xfrm>
            <a:off x="-51435" y="3366136"/>
            <a:ext cx="9195436" cy="3611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p:cNvSpPr txBox="1"/>
          <p:nvPr/>
        </p:nvSpPr>
        <p:spPr>
          <a:xfrm>
            <a:off x="-270511" y="4130279"/>
            <a:ext cx="9144000" cy="2215991"/>
          </a:xfrm>
          <a:prstGeom prst="rect">
            <a:avLst/>
          </a:prstGeom>
          <a:noFill/>
        </p:spPr>
        <p:txBody>
          <a:bodyPr wrap="square" rtlCol="0">
            <a:spAutoFit/>
          </a:bodyPr>
          <a:lstStyle/>
          <a:p>
            <a:pPr algn="ctr">
              <a:lnSpc>
                <a:spcPct val="150000"/>
              </a:lnSpc>
            </a:pPr>
            <a:r>
              <a:rPr lang="nl-NL" sz="6000" b="1" dirty="0">
                <a:solidFill>
                  <a:schemeClr val="bg1"/>
                </a:solidFill>
                <a:latin typeface="Arial" charset="0"/>
                <a:ea typeface="Arial" charset="0"/>
                <a:cs typeface="Arial" charset="0"/>
              </a:rPr>
              <a:t>   </a:t>
            </a:r>
            <a:r>
              <a:rPr lang="nl-NL" sz="4800" b="1" dirty="0">
                <a:solidFill>
                  <a:schemeClr val="bg1"/>
                </a:solidFill>
                <a:latin typeface="Arial" charset="0"/>
                <a:ea typeface="Arial" charset="0"/>
                <a:cs typeface="Arial" charset="0"/>
              </a:rPr>
              <a:t>Schooljaarplan 2022-2023</a:t>
            </a:r>
          </a:p>
          <a:p>
            <a:pPr algn="ctr">
              <a:lnSpc>
                <a:spcPct val="150000"/>
              </a:lnSpc>
            </a:pPr>
            <a:r>
              <a:rPr lang="nl-NL" sz="3200" b="1" dirty="0">
                <a:solidFill>
                  <a:schemeClr val="bg1"/>
                </a:solidFill>
                <a:latin typeface="Arial" charset="0"/>
                <a:ea typeface="Arial" charset="0"/>
                <a:cs typeface="Arial" charset="0"/>
              </a:rPr>
              <a:t> </a:t>
            </a:r>
          </a:p>
        </p:txBody>
      </p:sp>
      <p:sp>
        <p:nvSpPr>
          <p:cNvPr id="10" name="Tekstvak 9">
            <a:extLst>
              <a:ext uri="{FF2B5EF4-FFF2-40B4-BE49-F238E27FC236}">
                <a16:creationId xmlns:a16="http://schemas.microsoft.com/office/drawing/2014/main" id="{8721897B-15B2-6C42-8855-7BCA4994ECD4}"/>
              </a:ext>
            </a:extLst>
          </p:cNvPr>
          <p:cNvSpPr txBox="1"/>
          <p:nvPr/>
        </p:nvSpPr>
        <p:spPr>
          <a:xfrm>
            <a:off x="-51436" y="2235271"/>
            <a:ext cx="9195436" cy="369332"/>
          </a:xfrm>
          <a:prstGeom prst="rect">
            <a:avLst/>
          </a:prstGeom>
          <a:noFill/>
        </p:spPr>
        <p:txBody>
          <a:bodyPr wrap="square" rtlCol="0">
            <a:spAutoFit/>
          </a:bodyPr>
          <a:lstStyle/>
          <a:p>
            <a:pPr algn="ctr"/>
            <a:r>
              <a:rPr lang="nl-NL" sz="1800" b="1" i="1" dirty="0">
                <a:latin typeface="+mn-lt"/>
              </a:rPr>
              <a:t>Ik ben…. omdat wij zijn</a:t>
            </a:r>
          </a:p>
        </p:txBody>
      </p:sp>
      <p:pic>
        <p:nvPicPr>
          <p:cNvPr id="4" name="Afbeelding 3"/>
          <p:cNvPicPr>
            <a:picLocks noChangeAspect="1"/>
          </p:cNvPicPr>
          <p:nvPr/>
        </p:nvPicPr>
        <p:blipFill>
          <a:blip r:embed="rId4"/>
          <a:stretch>
            <a:fillRect/>
          </a:stretch>
        </p:blipFill>
        <p:spPr>
          <a:xfrm flipH="1">
            <a:off x="6699383" y="643223"/>
            <a:ext cx="1485695" cy="882617"/>
          </a:xfrm>
          <a:prstGeom prst="rect">
            <a:avLst/>
          </a:prstGeom>
        </p:spPr>
      </p:pic>
    </p:spTree>
    <p:extLst>
      <p:ext uri="{BB962C8B-B14F-4D97-AF65-F5344CB8AC3E}">
        <p14:creationId xmlns:p14="http://schemas.microsoft.com/office/powerpoint/2010/main" val="404278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65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617253" y="3541629"/>
            <a:ext cx="190949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DIFFERENTIATIELESSEN</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1385225" y="3541629"/>
            <a:ext cx="218842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 + VAKWERKPLAN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6250DACE-EFFC-B24C-887A-DBF1766D069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372477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54781">
            <a:extLst>
              <a:ext uri="{FF2B5EF4-FFF2-40B4-BE49-F238E27FC236}">
                <a16:creationId xmlns:a16="http://schemas.microsoft.com/office/drawing/2014/main" id="{E2E6F25D-F1DC-6C42-8F46-A0BFE0CF3133}"/>
              </a:ext>
            </a:extLst>
          </p:cNvPr>
          <p:cNvSpPr/>
          <p:nvPr/>
        </p:nvSpPr>
        <p:spPr>
          <a:xfrm>
            <a:off x="3224284" y="3576274"/>
            <a:ext cx="2857741" cy="7324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205" y="0"/>
                </a:lnTo>
                <a:lnTo>
                  <a:pt x="0" y="0"/>
                </a:ln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endParaRPr lang="nl-NL" sz="1899" dirty="0">
              <a:latin typeface="Lato Light" panose="020F0502020204030203" pitchFamily="34" charset="0"/>
            </a:endParaRPr>
          </a:p>
        </p:txBody>
      </p:sp>
      <p:sp>
        <p:nvSpPr>
          <p:cNvPr id="32" name="Shape 54782">
            <a:extLst>
              <a:ext uri="{FF2B5EF4-FFF2-40B4-BE49-F238E27FC236}">
                <a16:creationId xmlns:a16="http://schemas.microsoft.com/office/drawing/2014/main" id="{B1C2BFAF-DE96-C64B-ABB3-08C6FFE9ACD6}"/>
              </a:ext>
            </a:extLst>
          </p:cNvPr>
          <p:cNvSpPr/>
          <p:nvPr/>
        </p:nvSpPr>
        <p:spPr>
          <a:xfrm>
            <a:off x="1110587" y="2803152"/>
            <a:ext cx="5859188" cy="1261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endParaRPr lang="nl-NL" sz="1899" dirty="0">
              <a:latin typeface="Lato Light" panose="020F0502020204030203" pitchFamily="34" charset="0"/>
            </a:endParaRPr>
          </a:p>
        </p:txBody>
      </p:sp>
      <p:sp>
        <p:nvSpPr>
          <p:cNvPr id="33" name="Shape 54783">
            <a:extLst>
              <a:ext uri="{FF2B5EF4-FFF2-40B4-BE49-F238E27FC236}">
                <a16:creationId xmlns:a16="http://schemas.microsoft.com/office/drawing/2014/main" id="{81FA967B-256A-7F4C-8212-515AD77FE6DF}"/>
              </a:ext>
            </a:extLst>
          </p:cNvPr>
          <p:cNvSpPr/>
          <p:nvPr/>
        </p:nvSpPr>
        <p:spPr>
          <a:xfrm>
            <a:off x="3377821" y="2005287"/>
            <a:ext cx="4113478" cy="19243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endParaRPr lang="nl-NL" sz="1899" dirty="0">
              <a:latin typeface="Lato Light" panose="020F0502020204030203" pitchFamily="34" charset="0"/>
            </a:endParaRPr>
          </a:p>
        </p:txBody>
      </p:sp>
      <p:sp>
        <p:nvSpPr>
          <p:cNvPr id="34" name="Shape 54784">
            <a:extLst>
              <a:ext uri="{FF2B5EF4-FFF2-40B4-BE49-F238E27FC236}">
                <a16:creationId xmlns:a16="http://schemas.microsoft.com/office/drawing/2014/main" id="{5EE03D24-6701-2242-8CA5-F3EAC62B2E03}"/>
              </a:ext>
            </a:extLst>
          </p:cNvPr>
          <p:cNvSpPr/>
          <p:nvPr/>
        </p:nvSpPr>
        <p:spPr>
          <a:xfrm>
            <a:off x="1084997" y="4396743"/>
            <a:ext cx="3561767" cy="5970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503" y="0"/>
                </a:lnTo>
                <a:lnTo>
                  <a:pt x="0" y="0"/>
                </a:ln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endParaRPr lang="nl-NL" sz="1899" dirty="0">
              <a:latin typeface="Lato Light" panose="020F0502020204030203" pitchFamily="34" charset="0"/>
            </a:endParaRPr>
          </a:p>
        </p:txBody>
      </p:sp>
      <p:sp>
        <p:nvSpPr>
          <p:cNvPr id="64" name="Freeform 63">
            <a:extLst>
              <a:ext uri="{FF2B5EF4-FFF2-40B4-BE49-F238E27FC236}">
                <a16:creationId xmlns:a16="http://schemas.microsoft.com/office/drawing/2014/main" id="{D4B05E27-BA1B-8748-A8A5-C606EDE77486}"/>
              </a:ext>
            </a:extLst>
          </p:cNvPr>
          <p:cNvSpPr/>
          <p:nvPr/>
        </p:nvSpPr>
        <p:spPr>
          <a:xfrm>
            <a:off x="3104397" y="4206109"/>
            <a:ext cx="4857089" cy="1794641"/>
          </a:xfrm>
          <a:custGeom>
            <a:avLst/>
            <a:gdLst>
              <a:gd name="connsiteX0" fmla="*/ 11530893 w 12952237"/>
              <a:gd name="connsiteY0" fmla="*/ 0 h 4785708"/>
              <a:gd name="connsiteX1" fmla="*/ 12952237 w 12952237"/>
              <a:gd name="connsiteY1" fmla="*/ 0 h 4785708"/>
              <a:gd name="connsiteX2" fmla="*/ 6789956 w 12952237"/>
              <a:gd name="connsiteY2" fmla="*/ 4785708 h 4785708"/>
              <a:gd name="connsiteX3" fmla="*/ 0 w 12952237"/>
              <a:gd name="connsiteY3" fmla="*/ 4785708 h 4785708"/>
            </a:gdLst>
            <a:ahLst/>
            <a:cxnLst>
              <a:cxn ang="0">
                <a:pos x="connsiteX0" y="connsiteY0"/>
              </a:cxn>
              <a:cxn ang="0">
                <a:pos x="connsiteX1" y="connsiteY1"/>
              </a:cxn>
              <a:cxn ang="0">
                <a:pos x="connsiteX2" y="connsiteY2"/>
              </a:cxn>
              <a:cxn ang="0">
                <a:pos x="connsiteX3" y="connsiteY3"/>
              </a:cxn>
            </a:cxnLst>
            <a:rect l="l" t="t" r="r" b="b"/>
            <a:pathLst>
              <a:path w="12952237" h="4785708">
                <a:moveTo>
                  <a:pt x="11530893" y="0"/>
                </a:moveTo>
                <a:lnTo>
                  <a:pt x="12952237" y="0"/>
                </a:lnTo>
                <a:lnTo>
                  <a:pt x="6789956" y="4785708"/>
                </a:lnTo>
                <a:lnTo>
                  <a:pt x="0" y="4785708"/>
                </a:lnTo>
                <a:close/>
              </a:path>
            </a:pathLst>
          </a:custGeom>
          <a:solidFill>
            <a:schemeClr val="accent5">
              <a:lumMod val="10000"/>
              <a:lumOff val="90000"/>
            </a:schemeClr>
          </a:solidFill>
          <a:ln w="12700" cap="flat">
            <a:noFill/>
            <a:miter lim="400000"/>
          </a:ln>
          <a:effectLst/>
        </p:spPr>
        <p:txBody>
          <a:bodyPr wrap="square" lIns="26789" tIns="26789" rIns="26789" bIns="26789" numCol="1" anchor="ctr">
            <a:noAutofit/>
          </a:bodyPr>
          <a:lstStyle/>
          <a:p>
            <a:endParaRPr lang="nl-NL" sz="1899" dirty="0">
              <a:latin typeface="Lato Light" panose="020F0502020204030203" pitchFamily="34" charset="0"/>
            </a:endParaRPr>
          </a:p>
        </p:txBody>
      </p:sp>
      <p:sp>
        <p:nvSpPr>
          <p:cNvPr id="28" name="Shape 54788">
            <a:extLst>
              <a:ext uri="{FF2B5EF4-FFF2-40B4-BE49-F238E27FC236}">
                <a16:creationId xmlns:a16="http://schemas.microsoft.com/office/drawing/2014/main" id="{3CA0787A-0130-6740-855E-181CFD6C9EAE}"/>
              </a:ext>
            </a:extLst>
          </p:cNvPr>
          <p:cNvSpPr/>
          <p:nvPr/>
        </p:nvSpPr>
        <p:spPr>
          <a:xfrm>
            <a:off x="7425384" y="2813135"/>
            <a:ext cx="1147117" cy="1393032"/>
          </a:xfrm>
          <a:custGeom>
            <a:avLst/>
            <a:gdLst/>
            <a:ahLst/>
            <a:cxnLst>
              <a:cxn ang="0">
                <a:pos x="wd2" y="hd2"/>
              </a:cxn>
              <a:cxn ang="5400000">
                <a:pos x="wd2" y="hd2"/>
              </a:cxn>
              <a:cxn ang="10800000">
                <a:pos x="wd2" y="hd2"/>
              </a:cxn>
              <a:cxn ang="16200000">
                <a:pos x="wd2" y="hd2"/>
              </a:cxn>
            </a:cxnLst>
            <a:rect l="0" t="0" r="r" b="b"/>
            <a:pathLst>
              <a:path w="21600" h="21600" extrusionOk="0">
                <a:moveTo>
                  <a:pt x="18964" y="0"/>
                </a:moveTo>
                <a:lnTo>
                  <a:pt x="11385" y="4582"/>
                </a:lnTo>
                <a:lnTo>
                  <a:pt x="14002" y="4582"/>
                </a:lnTo>
                <a:lnTo>
                  <a:pt x="0" y="21600"/>
                </a:lnTo>
                <a:lnTo>
                  <a:pt x="10037" y="21600"/>
                </a:lnTo>
                <a:lnTo>
                  <a:pt x="19058" y="4582"/>
                </a:lnTo>
                <a:lnTo>
                  <a:pt x="21600" y="4582"/>
                </a:lnTo>
                <a:lnTo>
                  <a:pt x="18964" y="0"/>
                </a:lnTo>
                <a:close/>
              </a:path>
            </a:pathLst>
          </a:custGeom>
          <a:solidFill>
            <a:schemeClr val="accent5">
              <a:lumMod val="25000"/>
              <a:lumOff val="75000"/>
            </a:schemeClr>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23" name="Shape 54790">
            <a:extLst>
              <a:ext uri="{FF2B5EF4-FFF2-40B4-BE49-F238E27FC236}">
                <a16:creationId xmlns:a16="http://schemas.microsoft.com/office/drawing/2014/main" id="{1EBD1C84-42FA-674C-BCAA-CF01377CEED9}"/>
              </a:ext>
            </a:extLst>
          </p:cNvPr>
          <p:cNvSpPr/>
          <p:nvPr/>
        </p:nvSpPr>
        <p:spPr>
          <a:xfrm>
            <a:off x="4682657" y="5485385"/>
            <a:ext cx="1007809" cy="233281"/>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25" name="Shape 54791">
            <a:extLst>
              <a:ext uri="{FF2B5EF4-FFF2-40B4-BE49-F238E27FC236}">
                <a16:creationId xmlns:a16="http://schemas.microsoft.com/office/drawing/2014/main" id="{4B8250F3-51E4-0349-9071-94D5CE5CA1DF}"/>
              </a:ext>
            </a:extLst>
          </p:cNvPr>
          <p:cNvSpPr/>
          <p:nvPr/>
        </p:nvSpPr>
        <p:spPr>
          <a:xfrm>
            <a:off x="4682656" y="4627702"/>
            <a:ext cx="1007810" cy="1007810"/>
          </a:xfrm>
          <a:prstGeom prst="ellipse">
            <a:avLst/>
          </a:prstGeom>
          <a:solidFill>
            <a:schemeClr val="accent1"/>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19" name="Shape 54795">
            <a:extLst>
              <a:ext uri="{FF2B5EF4-FFF2-40B4-BE49-F238E27FC236}">
                <a16:creationId xmlns:a16="http://schemas.microsoft.com/office/drawing/2014/main" id="{A71A4CC9-CF5E-204F-A56D-20C4F3900EFB}"/>
              </a:ext>
            </a:extLst>
          </p:cNvPr>
          <p:cNvSpPr/>
          <p:nvPr/>
        </p:nvSpPr>
        <p:spPr>
          <a:xfrm>
            <a:off x="5854678" y="4955778"/>
            <a:ext cx="736700" cy="170526"/>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21" name="Shape 54796">
            <a:extLst>
              <a:ext uri="{FF2B5EF4-FFF2-40B4-BE49-F238E27FC236}">
                <a16:creationId xmlns:a16="http://schemas.microsoft.com/office/drawing/2014/main" id="{DB2B544A-BC2C-0549-A254-09880B7D0CE4}"/>
              </a:ext>
            </a:extLst>
          </p:cNvPr>
          <p:cNvSpPr/>
          <p:nvPr/>
        </p:nvSpPr>
        <p:spPr>
          <a:xfrm>
            <a:off x="5854678" y="4328818"/>
            <a:ext cx="736700" cy="736701"/>
          </a:xfrm>
          <a:prstGeom prst="ellipse">
            <a:avLst/>
          </a:prstGeom>
          <a:solidFill>
            <a:schemeClr val="accent2"/>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15" name="Shape 54800">
            <a:extLst>
              <a:ext uri="{FF2B5EF4-FFF2-40B4-BE49-F238E27FC236}">
                <a16:creationId xmlns:a16="http://schemas.microsoft.com/office/drawing/2014/main" id="{05E4C932-1B48-C64B-8989-51C6BF7E7C05}"/>
              </a:ext>
            </a:extLst>
          </p:cNvPr>
          <p:cNvSpPr/>
          <p:nvPr/>
        </p:nvSpPr>
        <p:spPr>
          <a:xfrm>
            <a:off x="7287031" y="4293767"/>
            <a:ext cx="401837" cy="93015"/>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17" name="Shape 54801">
            <a:extLst>
              <a:ext uri="{FF2B5EF4-FFF2-40B4-BE49-F238E27FC236}">
                <a16:creationId xmlns:a16="http://schemas.microsoft.com/office/drawing/2014/main" id="{69155E03-1F09-0445-9AE8-9780E662241F}"/>
              </a:ext>
            </a:extLst>
          </p:cNvPr>
          <p:cNvSpPr/>
          <p:nvPr/>
        </p:nvSpPr>
        <p:spPr>
          <a:xfrm>
            <a:off x="7287031" y="3951789"/>
            <a:ext cx="401837" cy="401837"/>
          </a:xfrm>
          <a:prstGeom prst="ellipse">
            <a:avLst/>
          </a:prstGeom>
          <a:solidFill>
            <a:schemeClr val="accent4"/>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11" name="Shape 54805">
            <a:extLst>
              <a:ext uri="{FF2B5EF4-FFF2-40B4-BE49-F238E27FC236}">
                <a16:creationId xmlns:a16="http://schemas.microsoft.com/office/drawing/2014/main" id="{3B6A5978-4BA8-2249-B422-4606F5C779F2}"/>
              </a:ext>
            </a:extLst>
          </p:cNvPr>
          <p:cNvSpPr/>
          <p:nvPr/>
        </p:nvSpPr>
        <p:spPr>
          <a:xfrm>
            <a:off x="6701883" y="4561768"/>
            <a:ext cx="535782" cy="124019"/>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13" name="Shape 54806">
            <a:extLst>
              <a:ext uri="{FF2B5EF4-FFF2-40B4-BE49-F238E27FC236}">
                <a16:creationId xmlns:a16="http://schemas.microsoft.com/office/drawing/2014/main" id="{14F34FE5-AE71-AC45-A195-D37586DCFFB6}"/>
              </a:ext>
            </a:extLst>
          </p:cNvPr>
          <p:cNvSpPr/>
          <p:nvPr/>
        </p:nvSpPr>
        <p:spPr>
          <a:xfrm>
            <a:off x="6701883" y="4105797"/>
            <a:ext cx="535782" cy="535782"/>
          </a:xfrm>
          <a:prstGeom prst="ellipse">
            <a:avLst/>
          </a:prstGeom>
          <a:solidFill>
            <a:schemeClr val="accent3"/>
          </a:solidFill>
          <a:ln w="12700" cap="flat">
            <a:noFill/>
            <a:miter lim="400000"/>
          </a:ln>
          <a:effectLst/>
        </p:spPr>
        <p:txBody>
          <a:bodyPr wrap="square" lIns="0" tIns="0" rIns="0" bIns="0" numCol="1" anchor="t">
            <a:noAutofit/>
          </a:bodyPr>
          <a:lstStyle/>
          <a:p>
            <a:endParaRPr lang="nl-NL" sz="1899" dirty="0">
              <a:latin typeface="Lato Light" panose="020F0502020204030203" pitchFamily="34" charset="0"/>
            </a:endParaRPr>
          </a:p>
        </p:txBody>
      </p:sp>
      <p:sp>
        <p:nvSpPr>
          <p:cNvPr id="48" name="TextBox 47">
            <a:extLst>
              <a:ext uri="{FF2B5EF4-FFF2-40B4-BE49-F238E27FC236}">
                <a16:creationId xmlns:a16="http://schemas.microsoft.com/office/drawing/2014/main" id="{B6A50125-3BCA-C04A-B982-B0B0679FEA73}"/>
              </a:ext>
            </a:extLst>
          </p:cNvPr>
          <p:cNvSpPr txBox="1"/>
          <p:nvPr/>
        </p:nvSpPr>
        <p:spPr>
          <a:xfrm>
            <a:off x="1562626" y="4114734"/>
            <a:ext cx="1701107" cy="276999"/>
          </a:xfrm>
          <a:prstGeom prst="rect">
            <a:avLst/>
          </a:prstGeom>
          <a:noFill/>
        </p:spPr>
        <p:txBody>
          <a:bodyPr wrap="none" rtlCol="0" anchor="ctr" anchorCtr="0">
            <a:spAutoFit/>
          </a:bodyPr>
          <a:lstStyle/>
          <a:p>
            <a:pPr algn="r"/>
            <a:r>
              <a:rPr lang="nl-NL" sz="1200" b="1" dirty="0">
                <a:solidFill>
                  <a:srgbClr val="4EAB58"/>
                </a:solidFill>
                <a:latin typeface="Poppins" pitchFamily="2" charset="77"/>
                <a:ea typeface="League Spartan" charset="0"/>
                <a:cs typeface="Poppins" pitchFamily="2" charset="77"/>
              </a:rPr>
              <a:t>DIF-lessen en Skills</a:t>
            </a:r>
          </a:p>
        </p:txBody>
      </p:sp>
      <p:sp>
        <p:nvSpPr>
          <p:cNvPr id="51" name="TextBox 50">
            <a:extLst>
              <a:ext uri="{FF2B5EF4-FFF2-40B4-BE49-F238E27FC236}">
                <a16:creationId xmlns:a16="http://schemas.microsoft.com/office/drawing/2014/main" id="{FACAD620-4723-6748-A2B0-4A2B9BC1D931}"/>
              </a:ext>
            </a:extLst>
          </p:cNvPr>
          <p:cNvSpPr txBox="1"/>
          <p:nvPr/>
        </p:nvSpPr>
        <p:spPr>
          <a:xfrm>
            <a:off x="1166192" y="2502459"/>
            <a:ext cx="1066318" cy="276999"/>
          </a:xfrm>
          <a:prstGeom prst="rect">
            <a:avLst/>
          </a:prstGeom>
          <a:noFill/>
        </p:spPr>
        <p:txBody>
          <a:bodyPr wrap="none" rtlCol="0" anchor="ctr" anchorCtr="0">
            <a:spAutoFit/>
          </a:bodyPr>
          <a:lstStyle/>
          <a:p>
            <a:r>
              <a:rPr lang="nl-NL" sz="1200" b="1" dirty="0">
                <a:solidFill>
                  <a:srgbClr val="4EAB58"/>
                </a:solidFill>
                <a:latin typeface="Poppins" pitchFamily="2" charset="77"/>
                <a:ea typeface="League Spartan" charset="0"/>
                <a:cs typeface="Poppins" pitchFamily="2" charset="77"/>
              </a:rPr>
              <a:t>PTA EN PTO</a:t>
            </a:r>
          </a:p>
        </p:txBody>
      </p:sp>
      <p:sp>
        <p:nvSpPr>
          <p:cNvPr id="54" name="TextBox 53">
            <a:extLst>
              <a:ext uri="{FF2B5EF4-FFF2-40B4-BE49-F238E27FC236}">
                <a16:creationId xmlns:a16="http://schemas.microsoft.com/office/drawing/2014/main" id="{754500D6-C0EE-4446-8C8D-CE0F242A32BA}"/>
              </a:ext>
            </a:extLst>
          </p:cNvPr>
          <p:cNvSpPr txBox="1"/>
          <p:nvPr/>
        </p:nvSpPr>
        <p:spPr>
          <a:xfrm>
            <a:off x="3950914" y="3294329"/>
            <a:ext cx="1348447" cy="276999"/>
          </a:xfrm>
          <a:prstGeom prst="rect">
            <a:avLst/>
          </a:prstGeom>
          <a:noFill/>
        </p:spPr>
        <p:txBody>
          <a:bodyPr wrap="none" rtlCol="0" anchor="ctr" anchorCtr="0">
            <a:spAutoFit/>
          </a:bodyPr>
          <a:lstStyle/>
          <a:p>
            <a:pPr algn="r"/>
            <a:r>
              <a:rPr lang="nl-NL" sz="1200" b="1" dirty="0">
                <a:solidFill>
                  <a:srgbClr val="4EAB58"/>
                </a:solidFill>
                <a:latin typeface="Poppins" pitchFamily="2" charset="77"/>
                <a:ea typeface="League Spartan" charset="0"/>
                <a:cs typeface="Poppins" pitchFamily="2" charset="77"/>
              </a:rPr>
              <a:t>STUDIEWIJZERS</a:t>
            </a:r>
          </a:p>
        </p:txBody>
      </p:sp>
      <p:sp>
        <p:nvSpPr>
          <p:cNvPr id="57" name="TextBox 56">
            <a:extLst>
              <a:ext uri="{FF2B5EF4-FFF2-40B4-BE49-F238E27FC236}">
                <a16:creationId xmlns:a16="http://schemas.microsoft.com/office/drawing/2014/main" id="{6BB7EE86-7548-F34C-BC61-1DDC56900833}"/>
              </a:ext>
            </a:extLst>
          </p:cNvPr>
          <p:cNvSpPr txBox="1"/>
          <p:nvPr/>
        </p:nvSpPr>
        <p:spPr>
          <a:xfrm>
            <a:off x="3398293" y="1722548"/>
            <a:ext cx="1335622" cy="276999"/>
          </a:xfrm>
          <a:prstGeom prst="rect">
            <a:avLst/>
          </a:prstGeom>
          <a:noFill/>
        </p:spPr>
        <p:txBody>
          <a:bodyPr wrap="none" rtlCol="0" anchor="ctr" anchorCtr="0">
            <a:spAutoFit/>
          </a:bodyPr>
          <a:lstStyle/>
          <a:p>
            <a:r>
              <a:rPr lang="nl-NL" sz="1200" b="1" dirty="0">
                <a:solidFill>
                  <a:srgbClr val="4EAB58"/>
                </a:solidFill>
                <a:latin typeface="Poppins" pitchFamily="2" charset="77"/>
                <a:ea typeface="League Spartan" charset="0"/>
                <a:cs typeface="Poppins" pitchFamily="2" charset="77"/>
              </a:rPr>
              <a:t>VAKWERKPLAN</a:t>
            </a:r>
          </a:p>
        </p:txBody>
      </p:sp>
      <p:sp>
        <p:nvSpPr>
          <p:cNvPr id="65" name="TextBox 64">
            <a:extLst>
              <a:ext uri="{FF2B5EF4-FFF2-40B4-BE49-F238E27FC236}">
                <a16:creationId xmlns:a16="http://schemas.microsoft.com/office/drawing/2014/main" id="{85541F18-AB54-FA42-952E-A137B2768A29}"/>
              </a:ext>
            </a:extLst>
          </p:cNvPr>
          <p:cNvSpPr txBox="1"/>
          <p:nvPr/>
        </p:nvSpPr>
        <p:spPr>
          <a:xfrm>
            <a:off x="2322841" y="1086889"/>
            <a:ext cx="4498347"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VAKGERICHTE DM-STRUCTUUR</a:t>
            </a:r>
          </a:p>
        </p:txBody>
      </p:sp>
      <p:sp>
        <p:nvSpPr>
          <p:cNvPr id="66" name="TextBox 65">
            <a:extLst>
              <a:ext uri="{FF2B5EF4-FFF2-40B4-BE49-F238E27FC236}">
                <a16:creationId xmlns:a16="http://schemas.microsoft.com/office/drawing/2014/main" id="{DA6FE59F-382C-C64A-9E96-93184E5F0B9C}"/>
              </a:ext>
            </a:extLst>
          </p:cNvPr>
          <p:cNvSpPr txBox="1"/>
          <p:nvPr/>
        </p:nvSpPr>
        <p:spPr>
          <a:xfrm>
            <a:off x="2707759" y="1447945"/>
            <a:ext cx="3728521" cy="230832"/>
          </a:xfrm>
          <a:prstGeom prst="rect">
            <a:avLst/>
          </a:prstGeom>
          <a:noFill/>
        </p:spPr>
        <p:txBody>
          <a:bodyPr wrap="none" rtlCol="0">
            <a:spAutoFit/>
          </a:bodyPr>
          <a:lstStyle/>
          <a:p>
            <a:pPr algn="ctr"/>
            <a:r>
              <a:rPr lang="nl-NL" sz="900" spc="113" dirty="0">
                <a:solidFill>
                  <a:schemeClr val="bg1">
                    <a:lumMod val="65000"/>
                  </a:schemeClr>
                </a:solidFill>
                <a:latin typeface="Poppins Light" pitchFamily="2" charset="77"/>
                <a:cs typeface="Poppins Light" pitchFamily="2" charset="77"/>
              </a:rPr>
              <a:t>ONTWIKKELEN VAN EEN VAKGERICHTE DM-STRUCTUUR</a:t>
            </a:r>
          </a:p>
        </p:txBody>
      </p:sp>
      <p:pic>
        <p:nvPicPr>
          <p:cNvPr id="10" name="Graphic 9" descr="Zonnestelsel">
            <a:extLst>
              <a:ext uri="{FF2B5EF4-FFF2-40B4-BE49-F238E27FC236}">
                <a16:creationId xmlns:a16="http://schemas.microsoft.com/office/drawing/2014/main" id="{95841271-1CCF-AB45-8962-8BFDE262FA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3661" y="4788707"/>
            <a:ext cx="685800" cy="685800"/>
          </a:xfrm>
          <a:prstGeom prst="rect">
            <a:avLst/>
          </a:prstGeom>
        </p:spPr>
      </p:pic>
      <p:pic>
        <p:nvPicPr>
          <p:cNvPr id="14" name="Graphic 13" descr="Cloud Computing">
            <a:extLst>
              <a:ext uri="{FF2B5EF4-FFF2-40B4-BE49-F238E27FC236}">
                <a16:creationId xmlns:a16="http://schemas.microsoft.com/office/drawing/2014/main" id="{EBE04D24-272F-074B-84DC-83630F1F65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4015" y="4467120"/>
            <a:ext cx="488713" cy="488713"/>
          </a:xfrm>
          <a:prstGeom prst="rect">
            <a:avLst/>
          </a:prstGeom>
        </p:spPr>
      </p:pic>
      <p:pic>
        <p:nvPicPr>
          <p:cNvPr id="18" name="Graphic 17" descr="Controlelijst">
            <a:extLst>
              <a:ext uri="{FF2B5EF4-FFF2-40B4-BE49-F238E27FC236}">
                <a16:creationId xmlns:a16="http://schemas.microsoft.com/office/drawing/2014/main" id="{4B6BEB57-ECE3-ED4F-80CE-F8812A75F6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5149" y="4193585"/>
            <a:ext cx="380706" cy="380706"/>
          </a:xfrm>
          <a:prstGeom prst="rect">
            <a:avLst/>
          </a:prstGeom>
        </p:spPr>
      </p:pic>
      <p:pic>
        <p:nvPicPr>
          <p:cNvPr id="26" name="Graphic 25" descr="Internet">
            <a:extLst>
              <a:ext uri="{FF2B5EF4-FFF2-40B4-BE49-F238E27FC236}">
                <a16:creationId xmlns:a16="http://schemas.microsoft.com/office/drawing/2014/main" id="{E39DA7D4-9BAD-2C48-97E2-6B06123840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48170" y="4005479"/>
            <a:ext cx="294455" cy="294455"/>
          </a:xfrm>
          <a:prstGeom prst="rect">
            <a:avLst/>
          </a:prstGeom>
        </p:spPr>
      </p:pic>
      <p:pic>
        <p:nvPicPr>
          <p:cNvPr id="44" name="Afbeelding 43" descr="Afbeelding met teken, tekening&#10;&#10;Automatisch gegenereerde beschrijving">
            <a:extLst>
              <a:ext uri="{FF2B5EF4-FFF2-40B4-BE49-F238E27FC236}">
                <a16:creationId xmlns:a16="http://schemas.microsoft.com/office/drawing/2014/main" id="{3D9588BB-EAD3-7C41-BC54-46B5B57DE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194811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1870" y="6977502"/>
            <a:ext cx="7886700" cy="3689257"/>
          </a:xfrm>
        </p:spPr>
        <p:txBody>
          <a:bodyPr>
            <a:normAutofit/>
          </a:bodyPr>
          <a:lstStyle/>
          <a:p>
            <a:pPr marL="0" indent="0">
              <a:buNone/>
            </a:pPr>
            <a:endParaRPr lang="nl-NL" sz="2000" dirty="0"/>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Sectievoorzitters doelen 2022-2023</a:t>
            </a:r>
          </a:p>
        </p:txBody>
      </p:sp>
      <p:sp>
        <p:nvSpPr>
          <p:cNvPr id="7" name="Rechthoek 6"/>
          <p:cNvSpPr/>
          <p:nvPr/>
        </p:nvSpPr>
        <p:spPr>
          <a:xfrm>
            <a:off x="924025" y="1948546"/>
            <a:ext cx="6920564" cy="351230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nl-NL" sz="2100" dirty="0">
                <a:latin typeface="Calibri" panose="020F0502020204030204" pitchFamily="34" charset="0"/>
                <a:ea typeface="Calibri" panose="020F0502020204030204" pitchFamily="34" charset="0"/>
                <a:cs typeface="Times New Roman" panose="02020603050405020304" pitchFamily="18" charset="0"/>
              </a:rPr>
              <a:t>In het kantelingsproces hebben secties en sectievoorzitters een centrale plek gekregen. De sectievoorzitter wordt gefaciliteerd en geschoold om de didactische ontwikkeling én de kwaliteit van de sectie te bewaken en vast te leggen in het vakwerkplan. De secties worden ondersteund door het kwaliteitsteam.</a:t>
            </a:r>
          </a:p>
          <a:p>
            <a:pPr>
              <a:lnSpc>
                <a:spcPct val="107000"/>
              </a:lnSpc>
              <a:spcAft>
                <a:spcPts val="800"/>
              </a:spcAft>
            </a:pPr>
            <a:endParaRPr lang="nl-NL" sz="2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nl-NL" sz="2100" u="sng" dirty="0">
                <a:latin typeface="Calibri" panose="020F0502020204030204" pitchFamily="34" charset="0"/>
                <a:ea typeface="Calibri" panose="020F0502020204030204" pitchFamily="34" charset="0"/>
                <a:cs typeface="Times New Roman" panose="02020603050405020304" pitchFamily="18" charset="0"/>
              </a:rPr>
              <a:t>Schooljaar: Training nieuwe groep sectievoorzitters</a:t>
            </a:r>
            <a:r>
              <a:rPr lang="nl-NL" sz="2100" dirty="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spcAft>
                <a:spcPts val="800"/>
              </a:spcAft>
              <a:buFont typeface="+mj-lt"/>
              <a:buAutoNum type="arabicPeriod"/>
            </a:pPr>
            <a:r>
              <a:rPr lang="nl-NL" sz="2100" dirty="0">
                <a:latin typeface="Calibri" panose="020F0502020204030204" pitchFamily="34" charset="0"/>
                <a:ea typeface="Calibri" panose="020F0502020204030204" pitchFamily="34" charset="0"/>
                <a:cs typeface="Times New Roman" panose="02020603050405020304" pitchFamily="18" charset="0"/>
              </a:rPr>
              <a:t>April</a:t>
            </a:r>
            <a:r>
              <a:rPr lang="nl-NL" sz="2100" u="sng" dirty="0">
                <a:latin typeface="Calibri" panose="020F0502020204030204" pitchFamily="34" charset="0"/>
                <a:ea typeface="Calibri" panose="020F0502020204030204" pitchFamily="34" charset="0"/>
                <a:cs typeface="Times New Roman" panose="02020603050405020304" pitchFamily="18" charset="0"/>
              </a:rPr>
              <a:t>: Evaluatie bijstelling vakwerkplan in OnSpect</a:t>
            </a:r>
            <a:r>
              <a:rPr lang="nl-NL" sz="2100" dirty="0">
                <a:latin typeface="Calibri" panose="020F0502020204030204" pitchFamily="34" charset="0"/>
                <a:ea typeface="Calibri" panose="020F0502020204030204" pitchFamily="34" charset="0"/>
                <a:cs typeface="Times New Roman" panose="02020603050405020304" pitchFamily="18" charset="0"/>
              </a:rPr>
              <a:t>.</a:t>
            </a:r>
            <a:endParaRPr lang="nl-NL" sz="2100"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64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65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892169" y="3541629"/>
            <a:ext cx="135966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2056880" y="3541629"/>
            <a:ext cx="845103"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F4EBFD2D-5949-DA46-8404-2B52B1C1A49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180863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1870" y="6977502"/>
            <a:ext cx="7886700" cy="3689257"/>
          </a:xfrm>
        </p:spPr>
        <p:txBody>
          <a:bodyPr>
            <a:normAutofit/>
          </a:bodyPr>
          <a:lstStyle/>
          <a:p>
            <a:pPr marL="0" indent="0">
              <a:buNone/>
            </a:pPr>
            <a:endParaRPr lang="nl-NL" sz="2000" dirty="0"/>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Taxonomie RTTI</a:t>
            </a:r>
          </a:p>
        </p:txBody>
      </p:sp>
      <p:sp>
        <p:nvSpPr>
          <p:cNvPr id="8" name="Rechthoek 7"/>
          <p:cNvSpPr/>
          <p:nvPr/>
        </p:nvSpPr>
        <p:spPr>
          <a:xfrm>
            <a:off x="489381" y="1823132"/>
            <a:ext cx="7886700" cy="5255285"/>
          </a:xfrm>
          <a:prstGeom prst="rect">
            <a:avLst/>
          </a:prstGeom>
        </p:spPr>
        <p:txBody>
          <a:bodyPr wrap="square">
            <a:spAutoFit/>
          </a:bodyPr>
          <a:lstStyle/>
          <a:p>
            <a:pPr fontAlgn="t" hangingPunct="1"/>
            <a:r>
              <a:rPr lang="nl-NL" sz="1400" b="1" dirty="0">
                <a:solidFill>
                  <a:srgbClr val="FF0000"/>
                </a:solidFill>
                <a:latin typeface="+mn-lt"/>
              </a:rPr>
              <a:t>R</a:t>
            </a:r>
            <a:r>
              <a:rPr lang="nl-NL" sz="1400" dirty="0">
                <a:latin typeface="+mn-lt"/>
              </a:rPr>
              <a:t>eproductie</a:t>
            </a:r>
          </a:p>
          <a:p>
            <a:pPr marL="285750" indent="-285750" fontAlgn="t" hangingPunct="1">
              <a:buFont typeface="Arial" panose="020B0604020202020204" pitchFamily="34" charset="0"/>
              <a:buChar char="•"/>
            </a:pPr>
            <a:r>
              <a:rPr lang="nl-NL" sz="1400" dirty="0">
                <a:latin typeface="+mn-lt"/>
              </a:rPr>
              <a:t>Herinneren, letterlijk uit je hoofd leren.</a:t>
            </a:r>
          </a:p>
          <a:p>
            <a:pPr marL="285750" indent="-285750" fontAlgn="t" hangingPunct="1">
              <a:buFont typeface="Arial" panose="020B0604020202020204" pitchFamily="34" charset="0"/>
              <a:buChar char="•"/>
            </a:pPr>
            <a:r>
              <a:rPr lang="nl-NL" sz="1400" dirty="0">
                <a:latin typeface="+mn-lt"/>
              </a:rPr>
              <a:t>Dit type vraag gebruik je voor lesstof die voor de leerling cruciaal is om uit het hoofd te kennen. Uiteraard moet uit de theorie dan ook duidelijk blijken dat dit uit het hoofd geleerd moet worden.</a:t>
            </a:r>
          </a:p>
          <a:p>
            <a:pPr marL="285750" indent="-285750" fontAlgn="t" hangingPunct="1">
              <a:buFont typeface="Arial" panose="020B0604020202020204" pitchFamily="34" charset="0"/>
              <a:buChar char="•"/>
            </a:pPr>
            <a:r>
              <a:rPr lang="nl-NL" sz="1400" dirty="0">
                <a:latin typeface="+mn-lt"/>
              </a:rPr>
              <a:t>Leerling voegt zelf niets toe.</a:t>
            </a:r>
          </a:p>
          <a:p>
            <a:pPr fontAlgn="t" hangingPunct="1"/>
            <a:endParaRPr lang="nl-NL" sz="1400" b="1" dirty="0">
              <a:latin typeface="+mn-lt"/>
            </a:endParaRPr>
          </a:p>
          <a:p>
            <a:pPr fontAlgn="t" hangingPunct="1"/>
            <a:endParaRPr lang="nl-NL" sz="1400" dirty="0">
              <a:latin typeface="+mn-lt"/>
            </a:endParaRPr>
          </a:p>
          <a:p>
            <a:pPr fontAlgn="t" hangingPunct="1"/>
            <a:r>
              <a:rPr lang="nl-NL" sz="1400" b="1" dirty="0">
                <a:solidFill>
                  <a:srgbClr val="FF0000"/>
                </a:solidFill>
                <a:latin typeface="+mn-lt"/>
              </a:rPr>
              <a:t>T</a:t>
            </a:r>
            <a:r>
              <a:rPr lang="nl-NL" sz="1400" dirty="0">
                <a:latin typeface="+mn-lt"/>
              </a:rPr>
              <a:t>oepassing </a:t>
            </a:r>
            <a:r>
              <a:rPr lang="nl-NL" sz="1400" b="1" dirty="0">
                <a:solidFill>
                  <a:srgbClr val="FF0000"/>
                </a:solidFill>
                <a:latin typeface="+mn-lt"/>
              </a:rPr>
              <a:t>1</a:t>
            </a:r>
            <a:r>
              <a:rPr lang="nl-NL" sz="1400" dirty="0">
                <a:latin typeface="+mn-lt"/>
              </a:rPr>
              <a:t> (</a:t>
            </a:r>
            <a:r>
              <a:rPr lang="nl-NL" sz="1400" dirty="0">
                <a:solidFill>
                  <a:srgbClr val="333333"/>
                </a:solidFill>
                <a:latin typeface="+mn-lt"/>
              </a:rPr>
              <a:t>toepassingsgericht niveau 1 = training)</a:t>
            </a:r>
          </a:p>
          <a:p>
            <a:pPr marL="285750" indent="-285750" fontAlgn="t" hangingPunct="1">
              <a:buFont typeface="Arial" panose="020B0604020202020204" pitchFamily="34" charset="0"/>
              <a:buChar char="•"/>
            </a:pPr>
            <a:r>
              <a:rPr lang="nl-NL" sz="1400" dirty="0">
                <a:latin typeface="+mn-lt"/>
              </a:rPr>
              <a:t>Toepassen volgens getrainde methode; getrainde, vaste formule toepassen.</a:t>
            </a:r>
          </a:p>
          <a:p>
            <a:pPr marL="285750" indent="-285750" fontAlgn="t" hangingPunct="1">
              <a:buFont typeface="Arial" panose="020B0604020202020204" pitchFamily="34" charset="0"/>
              <a:buChar char="•"/>
            </a:pPr>
            <a:r>
              <a:rPr lang="nl-NL" sz="1400" dirty="0">
                <a:latin typeface="+mn-lt"/>
              </a:rPr>
              <a:t>Situatie vergelijkbaar met geoefende situatie = één voor de leerling herkenbare situatie, ook het soort vraagconstructie.</a:t>
            </a:r>
          </a:p>
          <a:p>
            <a:pPr fontAlgn="t" hangingPunct="1"/>
            <a:endParaRPr lang="nl-NL" sz="1400" dirty="0">
              <a:latin typeface="+mn-lt"/>
            </a:endParaRPr>
          </a:p>
          <a:p>
            <a:pPr fontAlgn="t" hangingPunct="1"/>
            <a:r>
              <a:rPr lang="nl-NL" sz="1400" b="1" dirty="0">
                <a:solidFill>
                  <a:srgbClr val="FF0000"/>
                </a:solidFill>
                <a:latin typeface="+mn-lt"/>
              </a:rPr>
              <a:t>T</a:t>
            </a:r>
            <a:r>
              <a:rPr lang="nl-NL" sz="1400" dirty="0">
                <a:latin typeface="+mn-lt"/>
              </a:rPr>
              <a:t>oepassing </a:t>
            </a:r>
            <a:r>
              <a:rPr lang="nl-NL" sz="1400" b="1" dirty="0">
                <a:solidFill>
                  <a:srgbClr val="FF0000"/>
                </a:solidFill>
                <a:latin typeface="+mn-lt"/>
              </a:rPr>
              <a:t>2</a:t>
            </a:r>
            <a:r>
              <a:rPr lang="nl-NL" sz="1400" dirty="0">
                <a:latin typeface="+mn-lt"/>
              </a:rPr>
              <a:t> (</a:t>
            </a:r>
            <a:r>
              <a:rPr lang="nl-NL" sz="1400" dirty="0">
                <a:solidFill>
                  <a:srgbClr val="333333"/>
                </a:solidFill>
                <a:latin typeface="+mn-lt"/>
              </a:rPr>
              <a:t>toepassingsgericht niveau 2 = transfer)</a:t>
            </a:r>
            <a:endParaRPr lang="nl-NL" sz="1400" dirty="0">
              <a:latin typeface="+mn-lt"/>
            </a:endParaRPr>
          </a:p>
          <a:p>
            <a:pPr marL="285750" indent="-285750" fontAlgn="t" hangingPunct="1">
              <a:buFont typeface="Arial" panose="020B0604020202020204" pitchFamily="34" charset="0"/>
              <a:buChar char="•"/>
            </a:pPr>
            <a:r>
              <a:rPr lang="nl-NL" sz="1400" dirty="0">
                <a:latin typeface="+mn-lt"/>
              </a:rPr>
              <a:t>Situatie is niet herkenbaar voor de leerling, maar is wel met een eerder geleerde methode op te lossen óf</a:t>
            </a:r>
          </a:p>
          <a:p>
            <a:pPr marL="285750" indent="-285750" fontAlgn="t" hangingPunct="1">
              <a:buFont typeface="Arial" panose="020B0604020202020204" pitchFamily="34" charset="0"/>
              <a:buChar char="•"/>
            </a:pPr>
            <a:r>
              <a:rPr lang="nl-NL" sz="1400" dirty="0">
                <a:latin typeface="+mn-lt"/>
              </a:rPr>
              <a:t>Meerdere methodes moeten gecombineerd worden en dat is niet getraind.</a:t>
            </a:r>
          </a:p>
          <a:p>
            <a:endParaRPr lang="nl-NL" sz="1400" dirty="0">
              <a:solidFill>
                <a:srgbClr val="333333"/>
              </a:solidFill>
              <a:latin typeface="+mn-lt"/>
            </a:endParaRPr>
          </a:p>
          <a:p>
            <a:pPr fontAlgn="t" hangingPunct="1"/>
            <a:r>
              <a:rPr lang="nl-NL" sz="1400" b="1" dirty="0">
                <a:solidFill>
                  <a:srgbClr val="FF0000"/>
                </a:solidFill>
                <a:latin typeface="+mn-lt"/>
              </a:rPr>
              <a:t>I</a:t>
            </a:r>
            <a:r>
              <a:rPr lang="nl-NL" sz="1400" dirty="0">
                <a:latin typeface="+mn-lt"/>
              </a:rPr>
              <a:t>nzicht </a:t>
            </a:r>
          </a:p>
          <a:p>
            <a:pPr marL="285750" indent="-285750" fontAlgn="t" hangingPunct="1">
              <a:buFont typeface="Arial" panose="020B0604020202020204" pitchFamily="34" charset="0"/>
              <a:buChar char="•"/>
            </a:pPr>
            <a:r>
              <a:rPr lang="nl-NL" sz="1400" dirty="0">
                <a:latin typeface="+mn-lt"/>
              </a:rPr>
              <a:t>Leerling construeert zelf een context en methode om tot een antwoord te komen.</a:t>
            </a:r>
          </a:p>
          <a:p>
            <a:pPr marL="285750" indent="-285750" fontAlgn="t" hangingPunct="1">
              <a:buFont typeface="Arial" panose="020B0604020202020204" pitchFamily="34" charset="0"/>
              <a:buChar char="•"/>
            </a:pPr>
            <a:r>
              <a:rPr lang="nl-NL" sz="1400" dirty="0">
                <a:latin typeface="+mn-lt"/>
              </a:rPr>
              <a:t>Hoge mate van zelfstandigheid, minimale voorstructurering en inkadering.</a:t>
            </a:r>
          </a:p>
          <a:p>
            <a:pPr marL="285750" indent="-285750" fontAlgn="t" hangingPunct="1">
              <a:buFont typeface="Arial" panose="020B0604020202020204" pitchFamily="34" charset="0"/>
              <a:buChar char="•"/>
            </a:pPr>
            <a:endParaRPr lang="nl-NL" sz="1400" dirty="0">
              <a:latin typeface="+mn-lt"/>
            </a:endParaRPr>
          </a:p>
          <a:p>
            <a:pPr marL="228600" indent="-228600" fontAlgn="t" hangingPunct="1">
              <a:buAutoNum type="arabicPlain"/>
            </a:pPr>
            <a:r>
              <a:rPr lang="nl-NL" sz="1400" u="sng" dirty="0">
                <a:latin typeface="+mn-lt"/>
              </a:rPr>
              <a:t>Schooljaar: Scholing experts en scholing nieuwe medewerkers</a:t>
            </a:r>
            <a:r>
              <a:rPr lang="nl-NL" sz="1400" dirty="0">
                <a:latin typeface="+mn-lt"/>
              </a:rPr>
              <a:t>.</a:t>
            </a:r>
            <a:endParaRPr lang="nl-NL" sz="1400" u="sng" dirty="0">
              <a:latin typeface="+mn-lt"/>
            </a:endParaRPr>
          </a:p>
          <a:p>
            <a:pPr marL="228600" indent="-228600" fontAlgn="t" hangingPunct="1">
              <a:buAutoNum type="arabicPlain"/>
            </a:pPr>
            <a:r>
              <a:rPr lang="nl-NL" sz="1400" u="sng" dirty="0">
                <a:latin typeface="+mn-lt"/>
              </a:rPr>
              <a:t>Schooljaar: Doorontwikkeling invoeringsplan RTTI</a:t>
            </a:r>
            <a:r>
              <a:rPr lang="nl-NL" sz="1400" dirty="0">
                <a:latin typeface="+mn-lt"/>
              </a:rPr>
              <a:t>.</a:t>
            </a:r>
            <a:endParaRPr lang="nl-NL" sz="1400" u="sng" dirty="0">
              <a:latin typeface="+mn-lt"/>
            </a:endParaRPr>
          </a:p>
          <a:p>
            <a:endParaRPr lang="nl-NL" dirty="0">
              <a:solidFill>
                <a:srgbClr val="333333"/>
              </a:solidFill>
              <a:latin typeface="main-regular"/>
            </a:endParaRPr>
          </a:p>
        </p:txBody>
      </p:sp>
    </p:spTree>
    <p:extLst>
      <p:ext uri="{BB962C8B-B14F-4D97-AF65-F5344CB8AC3E}">
        <p14:creationId xmlns:p14="http://schemas.microsoft.com/office/powerpoint/2010/main" val="5927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9773" y="757377"/>
            <a:ext cx="7886700" cy="1325563"/>
          </a:xfrm>
        </p:spPr>
        <p:txBody>
          <a:bodyPr/>
          <a:lstStyle/>
          <a:p>
            <a:pPr algn="ctr"/>
            <a:r>
              <a:rPr lang="nl-NL" b="1" dirty="0"/>
              <a:t>De Bonnefanten Les</a:t>
            </a:r>
          </a:p>
        </p:txBody>
      </p:sp>
      <p:pic>
        <p:nvPicPr>
          <p:cNvPr id="4" name="Tijdelijke aanduiding voor inhoud 3"/>
          <p:cNvPicPr>
            <a:picLocks noGrp="1" noChangeAspect="1"/>
          </p:cNvPicPr>
          <p:nvPr>
            <p:ph idx="1"/>
          </p:nvPr>
        </p:nvPicPr>
        <p:blipFill>
          <a:blip r:embed="rId2"/>
          <a:stretch>
            <a:fillRect/>
          </a:stretch>
        </p:blipFill>
        <p:spPr>
          <a:xfrm>
            <a:off x="484846" y="1876925"/>
            <a:ext cx="8293394" cy="4982265"/>
          </a:xfrm>
          <a:prstGeom prst="rect">
            <a:avLst/>
          </a:prstGeom>
        </p:spPr>
      </p:pic>
    </p:spTree>
    <p:extLst>
      <p:ext uri="{BB962C8B-B14F-4D97-AF65-F5344CB8AC3E}">
        <p14:creationId xmlns:p14="http://schemas.microsoft.com/office/powerpoint/2010/main" val="148450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0197" y="1645534"/>
            <a:ext cx="7886700" cy="635653"/>
          </a:xfrm>
        </p:spPr>
        <p:txBody>
          <a:bodyPr/>
          <a:lstStyle/>
          <a:p>
            <a:r>
              <a:rPr lang="nl-NL" b="1" dirty="0"/>
              <a:t>DIF-lessen en Skills</a:t>
            </a:r>
          </a:p>
        </p:txBody>
      </p:sp>
      <p:sp>
        <p:nvSpPr>
          <p:cNvPr id="3" name="Tijdelijke aanduiding voor inhoud 2"/>
          <p:cNvSpPr>
            <a:spLocks noGrp="1"/>
          </p:cNvSpPr>
          <p:nvPr>
            <p:ph idx="1"/>
          </p:nvPr>
        </p:nvSpPr>
        <p:spPr/>
        <p:txBody>
          <a:bodyPr>
            <a:normAutofit fontScale="92500"/>
          </a:bodyPr>
          <a:lstStyle/>
          <a:p>
            <a:r>
              <a:rPr lang="nl-NL" dirty="0"/>
              <a:t>Differentiatie buiten de reguliere les.</a:t>
            </a:r>
          </a:p>
          <a:p>
            <a:r>
              <a:rPr lang="nl-NL" dirty="0"/>
              <a:t>Elk vak heeft (remediërend of verdiepend) materiaal klaar staan in de studiewijzer, inhoudelijk blijft de vakdocent verantwoordelijk.</a:t>
            </a:r>
          </a:p>
          <a:p>
            <a:r>
              <a:rPr lang="nl-NL" dirty="0"/>
              <a:t>Leerling leert zelfstandig werken.</a:t>
            </a:r>
          </a:p>
          <a:p>
            <a:pPr marL="0" indent="0">
              <a:buNone/>
            </a:pPr>
            <a:endParaRPr lang="nl-NL" dirty="0"/>
          </a:p>
          <a:p>
            <a:r>
              <a:rPr lang="nl-NL" dirty="0"/>
              <a:t>Skills lessen worden ingezet voor het aanleren van executieve vaardigheden.</a:t>
            </a:r>
          </a:p>
          <a:p>
            <a:r>
              <a:rPr lang="nl-NL" dirty="0"/>
              <a:t>Erg geschikt voor NPO doelstelling: wegwerken van achterstanden.</a:t>
            </a:r>
          </a:p>
          <a:p>
            <a:endParaRPr lang="nl-NL" dirty="0"/>
          </a:p>
          <a:p>
            <a:r>
              <a:rPr lang="nl-NL" dirty="0"/>
              <a:t>1	Schooljaar: ontwikkelen Skills.</a:t>
            </a:r>
          </a:p>
          <a:p>
            <a:r>
              <a:rPr lang="nl-NL" dirty="0"/>
              <a:t>2	April: evaluatie DIF-lessen en Skills.</a:t>
            </a:r>
          </a:p>
        </p:txBody>
      </p:sp>
      <p:pic>
        <p:nvPicPr>
          <p:cNvPr id="4" name="Afbeelding 3"/>
          <p:cNvPicPr>
            <a:picLocks noChangeAspect="1"/>
          </p:cNvPicPr>
          <p:nvPr/>
        </p:nvPicPr>
        <p:blipFill>
          <a:blip r:embed="rId2"/>
          <a:stretch>
            <a:fillRect/>
          </a:stretch>
        </p:blipFill>
        <p:spPr>
          <a:xfrm>
            <a:off x="7259449" y="310028"/>
            <a:ext cx="1489915" cy="885124"/>
          </a:xfrm>
          <a:prstGeom prst="rect">
            <a:avLst/>
          </a:prstGeom>
        </p:spPr>
      </p:pic>
      <p:pic>
        <p:nvPicPr>
          <p:cNvPr id="5" name="Afbeelding 4">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313794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NPO - Nationaal Plan Onderwijs</a:t>
            </a:r>
          </a:p>
        </p:txBody>
      </p:sp>
      <p:sp>
        <p:nvSpPr>
          <p:cNvPr id="3" name="Tijdelijke aanduiding voor inhoud 2"/>
          <p:cNvSpPr>
            <a:spLocks noGrp="1"/>
          </p:cNvSpPr>
          <p:nvPr>
            <p:ph idx="1"/>
          </p:nvPr>
        </p:nvSpPr>
        <p:spPr/>
        <p:txBody>
          <a:bodyPr>
            <a:normAutofit lnSpcReduction="10000"/>
          </a:bodyPr>
          <a:lstStyle/>
          <a:p>
            <a:pPr marL="0" indent="0">
              <a:buNone/>
            </a:pPr>
            <a:endParaRPr lang="nl-NL" dirty="0"/>
          </a:p>
          <a:p>
            <a:r>
              <a:rPr lang="nl-NL" dirty="0"/>
              <a:t>Plan van aanpak vastgesteld.</a:t>
            </a:r>
          </a:p>
          <a:p>
            <a:r>
              <a:rPr lang="nl-NL" dirty="0"/>
              <a:t>Extra ondersteuning Nederlands, wiskunde en D&amp;P.</a:t>
            </a:r>
          </a:p>
          <a:p>
            <a:r>
              <a:rPr lang="nl-NL" dirty="0"/>
              <a:t>Extra ondersteuning binnen het Ondersteuningsteam.</a:t>
            </a:r>
          </a:p>
          <a:p>
            <a:r>
              <a:rPr lang="nl-NL" dirty="0"/>
              <a:t>Extra inzet collega’s voor ondersteuning differentiatie en wegwerken achterstanden.</a:t>
            </a:r>
          </a:p>
          <a:p>
            <a:r>
              <a:rPr lang="nl-NL" dirty="0"/>
              <a:t>Extra middelen voor culturele en sportieve activiteiten.</a:t>
            </a:r>
          </a:p>
          <a:p>
            <a:r>
              <a:rPr lang="nl-NL" dirty="0"/>
              <a:t>Extra ondersteuning practica.</a:t>
            </a:r>
          </a:p>
          <a:p>
            <a:endParaRPr lang="nl-NL" dirty="0"/>
          </a:p>
          <a:p>
            <a:pPr marL="0" indent="0">
              <a:buNone/>
            </a:pPr>
            <a:r>
              <a:rPr lang="nl-NL" dirty="0"/>
              <a:t>1	</a:t>
            </a:r>
            <a:r>
              <a:rPr lang="nl-NL" u="sng" dirty="0"/>
              <a:t>April: evaluatie en bijstelling Plan van aanpak NPO</a:t>
            </a:r>
            <a:r>
              <a:rPr lang="nl-NL" dirty="0"/>
              <a:t>.</a:t>
            </a:r>
            <a:endParaRPr lang="nl-NL" u="sng" dirty="0"/>
          </a:p>
        </p:txBody>
      </p:sp>
      <p:pic>
        <p:nvPicPr>
          <p:cNvPr id="4" name="Afbeelding 3"/>
          <p:cNvPicPr>
            <a:picLocks noChangeAspect="1"/>
          </p:cNvPicPr>
          <p:nvPr/>
        </p:nvPicPr>
        <p:blipFill>
          <a:blip r:embed="rId3"/>
          <a:stretch>
            <a:fillRect/>
          </a:stretch>
        </p:blipFill>
        <p:spPr>
          <a:xfrm>
            <a:off x="7259449" y="310028"/>
            <a:ext cx="1489915" cy="885124"/>
          </a:xfrm>
          <a:prstGeom prst="rect">
            <a:avLst/>
          </a:prstGeom>
        </p:spPr>
      </p:pic>
      <p:pic>
        <p:nvPicPr>
          <p:cNvPr id="5" name="Afbeelding 4">
            <a:extLst>
              <a:ext uri="{FF2B5EF4-FFF2-40B4-BE49-F238E27FC236}">
                <a16:creationId xmlns:a16="http://schemas.microsoft.com/office/drawing/2014/main" id="{1B9AB4AC-0978-4E42-B89C-1C039F996AFC}"/>
              </a:ext>
            </a:extLst>
          </p:cNvPr>
          <p:cNvPicPr/>
          <p:nvPr/>
        </p:nvPicPr>
        <p:blipFill>
          <a:blip r:embed="rId4">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284690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65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892169" y="3541629"/>
            <a:ext cx="135966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2056880" y="3541629"/>
            <a:ext cx="845103"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5C0BCC3E-022B-B44A-BEFF-3FD3E38427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346738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Kwaliteitscommissie</a:t>
            </a:r>
          </a:p>
        </p:txBody>
      </p:sp>
      <p:sp>
        <p:nvSpPr>
          <p:cNvPr id="3" name="Tijdelijke aanduiding voor inhoud 2"/>
          <p:cNvSpPr>
            <a:spLocks noGrp="1"/>
          </p:cNvSpPr>
          <p:nvPr>
            <p:ph idx="1"/>
          </p:nvPr>
        </p:nvSpPr>
        <p:spPr/>
        <p:txBody>
          <a:bodyPr>
            <a:normAutofit/>
          </a:bodyPr>
          <a:lstStyle/>
          <a:p>
            <a:pPr marL="0" indent="0">
              <a:buNone/>
            </a:pPr>
            <a:endParaRPr lang="nl-NL" dirty="0"/>
          </a:p>
          <a:p>
            <a:r>
              <a:rPr lang="nl-NL" dirty="0"/>
              <a:t>De kwaliteitscommissie ondersteunt de vaksecties en de schoolleiding op het gebied van kwaliteitsmeting en kwaliteitsbewustzijn. Zij ondersteunen de collega’s onder andere op het vlak van RTTI en de cijferanalyses met behulp van Cum Laude. Door middel van training krijgen we steeds meer expertise in huis om deze middelen optimaal in te zetten.</a:t>
            </a:r>
          </a:p>
          <a:p>
            <a:endParaRPr lang="nl-NL" dirty="0"/>
          </a:p>
          <a:p>
            <a:pPr marL="457200" indent="-457200">
              <a:buAutoNum type="arabicPlain"/>
            </a:pPr>
            <a:r>
              <a:rPr lang="nl-NL" u="sng" dirty="0"/>
              <a:t>Schooljaar: training experts en sectiemodule Cum Laude</a:t>
            </a:r>
            <a:r>
              <a:rPr lang="nl-NL" dirty="0"/>
              <a:t>.</a:t>
            </a:r>
            <a:endParaRPr lang="nl-NL" u="sng" dirty="0"/>
          </a:p>
          <a:p>
            <a:pPr marL="457200" indent="-457200">
              <a:buAutoNum type="arabicPlain"/>
            </a:pPr>
            <a:r>
              <a:rPr lang="nl-NL" u="sng" dirty="0"/>
              <a:t>Schooljaar: training experts en nieuwe collega’s RTTI</a:t>
            </a:r>
            <a:r>
              <a:rPr lang="nl-NL" dirty="0"/>
              <a:t>.</a:t>
            </a:r>
            <a:endParaRPr lang="nl-NL" u="sng" dirty="0"/>
          </a:p>
        </p:txBody>
      </p:sp>
      <p:pic>
        <p:nvPicPr>
          <p:cNvPr id="4" name="Afbeelding 3"/>
          <p:cNvPicPr>
            <a:picLocks noChangeAspect="1"/>
          </p:cNvPicPr>
          <p:nvPr/>
        </p:nvPicPr>
        <p:blipFill>
          <a:blip r:embed="rId3"/>
          <a:stretch>
            <a:fillRect/>
          </a:stretch>
        </p:blipFill>
        <p:spPr>
          <a:xfrm>
            <a:off x="7259449" y="310028"/>
            <a:ext cx="1489915" cy="885124"/>
          </a:xfrm>
          <a:prstGeom prst="rect">
            <a:avLst/>
          </a:prstGeom>
        </p:spPr>
      </p:pic>
      <p:pic>
        <p:nvPicPr>
          <p:cNvPr id="5" name="Afbeelding 4">
            <a:extLst>
              <a:ext uri="{FF2B5EF4-FFF2-40B4-BE49-F238E27FC236}">
                <a16:creationId xmlns:a16="http://schemas.microsoft.com/office/drawing/2014/main" id="{1B9AB4AC-0978-4E42-B89C-1C039F996AFC}"/>
              </a:ext>
            </a:extLst>
          </p:cNvPr>
          <p:cNvPicPr/>
          <p:nvPr/>
        </p:nvPicPr>
        <p:blipFill>
          <a:blip r:embed="rId4">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19062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50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691476" y="3558513"/>
            <a:ext cx="1733168" cy="461665"/>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a:t>
            </a:r>
          </a:p>
          <a:p>
            <a:pPr algn="ctr"/>
            <a:r>
              <a:rPr lang="nl-NL" sz="1200" b="1" dirty="0">
                <a:solidFill>
                  <a:schemeClr val="bg1"/>
                </a:solidFill>
                <a:latin typeface="Poppins" pitchFamily="2" charset="77"/>
                <a:ea typeface="League Spartan" charset="0"/>
                <a:cs typeface="Poppins" pitchFamily="2" charset="77"/>
              </a:rPr>
              <a:t>DIF-lessen en Skills</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4051921"/>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1385225" y="3541629"/>
            <a:ext cx="218842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 + VAKWERKPLAN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3957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OnSpect,</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RTTI en Cum Laude</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38626EEB-BBFC-694C-8AE7-216E6D43BA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42304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7192073" y="339325"/>
            <a:ext cx="1489915" cy="885124"/>
          </a:xfrm>
          <a:prstGeom prst="rect">
            <a:avLst/>
          </a:prstGeom>
        </p:spPr>
      </p:pic>
      <p:pic>
        <p:nvPicPr>
          <p:cNvPr id="7" name="Afbeelding 6">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
        <p:nvSpPr>
          <p:cNvPr id="2" name="Titel 1"/>
          <p:cNvSpPr>
            <a:spLocks noGrp="1"/>
          </p:cNvSpPr>
          <p:nvPr>
            <p:ph type="title"/>
          </p:nvPr>
        </p:nvSpPr>
        <p:spPr>
          <a:xfrm>
            <a:off x="920197" y="1645534"/>
            <a:ext cx="7886700" cy="645279"/>
          </a:xfrm>
        </p:spPr>
        <p:txBody>
          <a:bodyPr/>
          <a:lstStyle/>
          <a:p>
            <a:r>
              <a:rPr lang="nl-NL" b="1" dirty="0"/>
              <a:t>Determinatie Heterogene Brugklassen</a:t>
            </a:r>
          </a:p>
        </p:txBody>
      </p:sp>
      <p:sp>
        <p:nvSpPr>
          <p:cNvPr id="3" name="Tijdelijke aanduiding voor tekst 2"/>
          <p:cNvSpPr>
            <a:spLocks noGrp="1"/>
          </p:cNvSpPr>
          <p:nvPr>
            <p:ph idx="1"/>
          </p:nvPr>
        </p:nvSpPr>
        <p:spPr/>
        <p:txBody>
          <a:bodyPr>
            <a:normAutofit/>
          </a:bodyPr>
          <a:lstStyle/>
          <a:p>
            <a:pPr marL="0" indent="0">
              <a:buNone/>
            </a:pPr>
            <a:endParaRPr lang="nl-NL" dirty="0"/>
          </a:p>
          <a:p>
            <a:r>
              <a:rPr lang="nl-NL" dirty="0"/>
              <a:t>Door het toekennen van een subsidie kunnen we tijdelijk een werkgroep faciliteren die de differentiatie in de heterogene klassen in leerjaar 1 en 2 analyseert en aanbevelingen schrijft voor de schoolleiding. Het doel is om ons systeem van determinatie in leerjaar 1 en 2 te onderbouwen en te versterken. Aan de hand van een projectplan wordt einde van het schooljaar een rapport opgeleverd.</a:t>
            </a:r>
          </a:p>
          <a:p>
            <a:endParaRPr lang="nl-NL" dirty="0"/>
          </a:p>
          <a:p>
            <a:r>
              <a:rPr lang="nl-NL" sz="2000" dirty="0"/>
              <a:t>1	</a:t>
            </a:r>
            <a:r>
              <a:rPr lang="nl-NL" sz="2000" u="sng" dirty="0"/>
              <a:t>Oktober: projectplan werkgroep determinatie heterogene klassen</a:t>
            </a:r>
            <a:r>
              <a:rPr lang="nl-NL" sz="2000" dirty="0"/>
              <a:t>.</a:t>
            </a:r>
            <a:endParaRPr lang="nl-NL" sz="2000" u="sng" dirty="0"/>
          </a:p>
          <a:p>
            <a:r>
              <a:rPr lang="nl-NL" sz="2000" dirty="0"/>
              <a:t>2	</a:t>
            </a:r>
            <a:r>
              <a:rPr lang="nl-NL" sz="2000" u="sng" dirty="0"/>
              <a:t>April: opleveren rapport</a:t>
            </a:r>
            <a:r>
              <a:rPr lang="nl-NL" sz="2000" dirty="0"/>
              <a:t>.</a:t>
            </a:r>
            <a:endParaRPr lang="nl-NL" sz="2000" u="sng" dirty="0"/>
          </a:p>
          <a:p>
            <a:endParaRPr lang="nl-NL" dirty="0"/>
          </a:p>
        </p:txBody>
      </p:sp>
    </p:spTree>
    <p:extLst>
      <p:ext uri="{BB962C8B-B14F-4D97-AF65-F5344CB8AC3E}">
        <p14:creationId xmlns:p14="http://schemas.microsoft.com/office/powerpoint/2010/main" val="188537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0197" y="2599465"/>
            <a:ext cx="7886700" cy="3689257"/>
          </a:xfrm>
        </p:spPr>
        <p:txBody>
          <a:bodyPr>
            <a:normAutofit/>
          </a:bodyPr>
          <a:lstStyle/>
          <a:p>
            <a:pPr marL="0" indent="0">
              <a:buNone/>
            </a:pPr>
            <a:endParaRPr lang="nl-NL" sz="2000" dirty="0"/>
          </a:p>
          <a:p>
            <a:pPr marL="0" indent="0">
              <a:buNone/>
            </a:pPr>
            <a:r>
              <a:rPr lang="nl-NL" sz="2400" dirty="0"/>
              <a:t>	</a:t>
            </a:r>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RTTIonline - het middel</a:t>
            </a:r>
          </a:p>
        </p:txBody>
      </p:sp>
      <p:pic>
        <p:nvPicPr>
          <p:cNvPr id="8" name="Afbeelding 7"/>
          <p:cNvPicPr>
            <a:picLocks noChangeAspect="1"/>
          </p:cNvPicPr>
          <p:nvPr/>
        </p:nvPicPr>
        <p:blipFill rotWithShape="1">
          <a:blip r:embed="rId5">
            <a:extLst>
              <a:ext uri="{28A0092B-C50C-407E-A947-70E740481C1C}">
                <a14:useLocalDpi xmlns:a14="http://schemas.microsoft.com/office/drawing/2010/main" val="0"/>
              </a:ext>
            </a:extLst>
          </a:blip>
          <a:srcRect t="4061"/>
          <a:stretch/>
        </p:blipFill>
        <p:spPr>
          <a:xfrm>
            <a:off x="395374" y="3171217"/>
            <a:ext cx="8259123" cy="3243909"/>
          </a:xfrm>
          <a:prstGeom prst="rect">
            <a:avLst/>
          </a:prstGeom>
        </p:spPr>
      </p:pic>
      <p:sp>
        <p:nvSpPr>
          <p:cNvPr id="10" name="Tekstvak 9"/>
          <p:cNvSpPr txBox="1"/>
          <p:nvPr/>
        </p:nvSpPr>
        <p:spPr>
          <a:xfrm>
            <a:off x="554036" y="1902987"/>
            <a:ext cx="8014736" cy="1971374"/>
          </a:xfrm>
          <a:prstGeom prst="rect">
            <a:avLst/>
          </a:prstGeom>
          <a:noFill/>
        </p:spPr>
        <p:txBody>
          <a:bodyPr wrap="square" rtlCol="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RTTI wordt toegepast om het leren leren te ondersteunen en te monitoren. </a:t>
            </a:r>
          </a:p>
          <a:p>
            <a:pPr marL="342900" lvl="0" indent="-342900">
              <a:lnSpc>
                <a:spcPct val="107000"/>
              </a:lnSpc>
              <a:spcAft>
                <a:spcPts val="800"/>
              </a:spcAft>
              <a:buFont typeface="Wingdings" panose="05000000000000000000" pitchFamily="2"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KWALITEITSBEWAKING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SOM &amp; RTTI  staan centraal voor de cijferregistratie!</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393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OMZA</a:t>
            </a:r>
          </a:p>
        </p:txBody>
      </p:sp>
      <p:pic>
        <p:nvPicPr>
          <p:cNvPr id="3" name="Tijdelijke aanduiding voor inhoud 2"/>
          <p:cNvPicPr>
            <a:picLocks noGrp="1" noChangeAspect="1"/>
          </p:cNvPicPr>
          <p:nvPr>
            <p:ph idx="1"/>
          </p:nvPr>
        </p:nvPicPr>
        <p:blipFill rotWithShape="1">
          <a:blip r:embed="rId5"/>
          <a:srcRect t="2386" r="12731"/>
          <a:stretch/>
        </p:blipFill>
        <p:spPr>
          <a:xfrm>
            <a:off x="2518007" y="1125200"/>
            <a:ext cx="5185120" cy="5609072"/>
          </a:xfrm>
          <a:prstGeom prst="rect">
            <a:avLst/>
          </a:prstGeom>
        </p:spPr>
      </p:pic>
      <p:sp>
        <p:nvSpPr>
          <p:cNvPr id="2" name="Rechthoek 1"/>
          <p:cNvSpPr/>
          <p:nvPr/>
        </p:nvSpPr>
        <p:spPr>
          <a:xfrm>
            <a:off x="157019" y="3525405"/>
            <a:ext cx="2429163" cy="954107"/>
          </a:xfrm>
          <a:prstGeom prst="rect">
            <a:avLst/>
          </a:prstGeom>
          <a:solidFill>
            <a:srgbClr val="DDDDDD"/>
          </a:solidFill>
        </p:spPr>
        <p:txBody>
          <a:bodyPr wrap="square">
            <a:spAutoFit/>
          </a:bodyPr>
          <a:lstStyle/>
          <a:p>
            <a:r>
              <a:rPr lang="nl-NL" sz="1400" dirty="0">
                <a:latin typeface="Symbol" panose="05050102010706020507" pitchFamily="18" charset="2"/>
              </a:rPr>
              <a:t> </a:t>
            </a:r>
            <a:r>
              <a:rPr lang="nl-NL" sz="1400" b="1" dirty="0">
                <a:solidFill>
                  <a:schemeClr val="accent6"/>
                </a:solidFill>
                <a:latin typeface="Calibri" panose="020F0502020204030204" pitchFamily="34" charset="0"/>
              </a:rPr>
              <a:t>Groen is oké</a:t>
            </a:r>
            <a:endParaRPr lang="nl-NL" sz="1400" dirty="0">
              <a:solidFill>
                <a:schemeClr val="accent6"/>
              </a:solidFill>
              <a:latin typeface="Calibri" panose="020F0502020204030204" pitchFamily="34" charset="0"/>
            </a:endParaRPr>
          </a:p>
          <a:p>
            <a:r>
              <a:rPr lang="nl-NL" sz="1400" dirty="0">
                <a:latin typeface="Calibri" panose="020F0502020204030204" pitchFamily="34" charset="0"/>
              </a:rPr>
              <a:t> </a:t>
            </a:r>
            <a:r>
              <a:rPr lang="nl-NL" sz="1400" b="1" dirty="0">
                <a:solidFill>
                  <a:schemeClr val="accent4"/>
                </a:solidFill>
                <a:latin typeface="Calibri" panose="020F0502020204030204" pitchFamily="34" charset="0"/>
              </a:rPr>
              <a:t>Oranje is let op</a:t>
            </a:r>
            <a:endParaRPr lang="nl-NL" sz="1400" dirty="0">
              <a:solidFill>
                <a:schemeClr val="accent4"/>
              </a:solidFill>
              <a:latin typeface="Calibri" panose="020F0502020204030204" pitchFamily="34" charset="0"/>
            </a:endParaRPr>
          </a:p>
          <a:p>
            <a:r>
              <a:rPr lang="nl-NL" sz="1400" dirty="0">
                <a:latin typeface="Calibri" panose="020F0502020204030204" pitchFamily="34" charset="0"/>
              </a:rPr>
              <a:t> </a:t>
            </a:r>
            <a:r>
              <a:rPr lang="nl-NL" sz="1400" b="1" dirty="0">
                <a:solidFill>
                  <a:srgbClr val="FF0000"/>
                </a:solidFill>
                <a:latin typeface="Calibri" panose="020F0502020204030204" pitchFamily="34" charset="0"/>
              </a:rPr>
              <a:t>Rood is, dit is niet goed, </a:t>
            </a:r>
          </a:p>
          <a:p>
            <a:r>
              <a:rPr lang="nl-NL" sz="1400" b="1" dirty="0">
                <a:solidFill>
                  <a:srgbClr val="FF0000"/>
                </a:solidFill>
                <a:latin typeface="Calibri" panose="020F0502020204030204" pitchFamily="34" charset="0"/>
              </a:rPr>
              <a:t>reflecteer op je studie-aanpak</a:t>
            </a:r>
            <a:endParaRPr lang="nl-NL" sz="1400" dirty="0">
              <a:solidFill>
                <a:srgbClr val="FF0000"/>
              </a:solidFill>
              <a:latin typeface="Calibri" panose="020F0502020204030204" pitchFamily="34" charset="0"/>
            </a:endParaRPr>
          </a:p>
        </p:txBody>
      </p:sp>
      <p:sp>
        <p:nvSpPr>
          <p:cNvPr id="7" name="Rechthoek 6"/>
          <p:cNvSpPr/>
          <p:nvPr/>
        </p:nvSpPr>
        <p:spPr>
          <a:xfrm>
            <a:off x="2586182" y="2199503"/>
            <a:ext cx="960207" cy="453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439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62EF2DE8-D713-3046-9EB2-D375BC456A25}"/>
              </a:ext>
            </a:extLst>
          </p:cNvPr>
          <p:cNvSpPr>
            <a:spLocks noChangeArrowheads="1"/>
          </p:cNvSpPr>
          <p:nvPr/>
        </p:nvSpPr>
        <p:spPr bwMode="auto">
          <a:xfrm>
            <a:off x="1735404" y="3444417"/>
            <a:ext cx="2710423" cy="1640762"/>
          </a:xfrm>
          <a:custGeom>
            <a:avLst/>
            <a:gdLst>
              <a:gd name="T0" fmla="*/ 10013 w 10380"/>
              <a:gd name="T1" fmla="*/ 0 h 6284"/>
              <a:gd name="T2" fmla="*/ 366 w 10380"/>
              <a:gd name="T3" fmla="*/ 0 h 6284"/>
              <a:gd name="T4" fmla="*/ 366 w 10380"/>
              <a:gd name="T5" fmla="*/ 0 h 6284"/>
              <a:gd name="T6" fmla="*/ 0 w 10380"/>
              <a:gd name="T7" fmla="*/ 366 h 6284"/>
              <a:gd name="T8" fmla="*/ 0 w 10380"/>
              <a:gd name="T9" fmla="*/ 6283 h 6284"/>
              <a:gd name="T10" fmla="*/ 10379 w 10380"/>
              <a:gd name="T11" fmla="*/ 6283 h 6284"/>
              <a:gd name="T12" fmla="*/ 10379 w 10380"/>
              <a:gd name="T13" fmla="*/ 366 h 6284"/>
              <a:gd name="T14" fmla="*/ 10379 w 10380"/>
              <a:gd name="T15" fmla="*/ 366 h 6284"/>
              <a:gd name="T16" fmla="*/ 10013 w 10380"/>
              <a:gd name="T17" fmla="*/ 0 h 6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6284">
                <a:moveTo>
                  <a:pt x="10013" y="0"/>
                </a:moveTo>
                <a:lnTo>
                  <a:pt x="366" y="0"/>
                </a:lnTo>
                <a:lnTo>
                  <a:pt x="366" y="0"/>
                </a:lnTo>
                <a:cubicBezTo>
                  <a:pt x="164" y="0"/>
                  <a:pt x="0" y="163"/>
                  <a:pt x="0" y="366"/>
                </a:cubicBezTo>
                <a:lnTo>
                  <a:pt x="0" y="6283"/>
                </a:lnTo>
                <a:lnTo>
                  <a:pt x="10379" y="6283"/>
                </a:lnTo>
                <a:lnTo>
                  <a:pt x="10379" y="366"/>
                </a:lnTo>
                <a:lnTo>
                  <a:pt x="10379" y="366"/>
                </a:lnTo>
                <a:cubicBezTo>
                  <a:pt x="10379" y="163"/>
                  <a:pt x="10215" y="0"/>
                  <a:pt x="10013" y="0"/>
                </a:cubicBezTo>
              </a:path>
            </a:pathLst>
          </a:custGeom>
          <a:solidFill>
            <a:schemeClr val="tx2">
              <a:lumMod val="50000"/>
            </a:schemeClr>
          </a:solidFill>
          <a:ln>
            <a:noFill/>
          </a:ln>
          <a:effectLst/>
        </p:spPr>
        <p:txBody>
          <a:bodyPr wrap="none" anchor="ctr"/>
          <a:lstStyle/>
          <a:p>
            <a:endParaRPr lang="nl-NL" sz="2449" dirty="0">
              <a:latin typeface="Lato Light" panose="020F0502020204030203" pitchFamily="34" charset="0"/>
            </a:endParaRPr>
          </a:p>
        </p:txBody>
      </p:sp>
      <p:sp>
        <p:nvSpPr>
          <p:cNvPr id="5" name="Freeform 2">
            <a:extLst>
              <a:ext uri="{FF2B5EF4-FFF2-40B4-BE49-F238E27FC236}">
                <a16:creationId xmlns:a16="http://schemas.microsoft.com/office/drawing/2014/main" id="{91578B73-8E09-2B4A-B9D6-0178A4ACAB9D}"/>
              </a:ext>
            </a:extLst>
          </p:cNvPr>
          <p:cNvSpPr>
            <a:spLocks noChangeArrowheads="1"/>
          </p:cNvSpPr>
          <p:nvPr/>
        </p:nvSpPr>
        <p:spPr bwMode="auto">
          <a:xfrm>
            <a:off x="1875875" y="3584889"/>
            <a:ext cx="2428328" cy="1358666"/>
          </a:xfrm>
          <a:custGeom>
            <a:avLst/>
            <a:gdLst>
              <a:gd name="T0" fmla="*/ 0 w 9300"/>
              <a:gd name="T1" fmla="*/ 0 h 5205"/>
              <a:gd name="T2" fmla="*/ 9299 w 9300"/>
              <a:gd name="T3" fmla="*/ 0 h 5205"/>
              <a:gd name="T4" fmla="*/ 9299 w 9300"/>
              <a:gd name="T5" fmla="*/ 5204 h 5205"/>
              <a:gd name="T6" fmla="*/ 0 w 9300"/>
              <a:gd name="T7" fmla="*/ 5204 h 5205"/>
              <a:gd name="T8" fmla="*/ 0 w 9300"/>
              <a:gd name="T9" fmla="*/ 0 h 5205"/>
            </a:gdLst>
            <a:ahLst/>
            <a:cxnLst>
              <a:cxn ang="0">
                <a:pos x="T0" y="T1"/>
              </a:cxn>
              <a:cxn ang="0">
                <a:pos x="T2" y="T3"/>
              </a:cxn>
              <a:cxn ang="0">
                <a:pos x="T4" y="T5"/>
              </a:cxn>
              <a:cxn ang="0">
                <a:pos x="T6" y="T7"/>
              </a:cxn>
              <a:cxn ang="0">
                <a:pos x="T8" y="T9"/>
              </a:cxn>
            </a:cxnLst>
            <a:rect l="0" t="0" r="r" b="b"/>
            <a:pathLst>
              <a:path w="9300" h="5205">
                <a:moveTo>
                  <a:pt x="0" y="0"/>
                </a:moveTo>
                <a:lnTo>
                  <a:pt x="9299" y="0"/>
                </a:lnTo>
                <a:lnTo>
                  <a:pt x="9299" y="5204"/>
                </a:lnTo>
                <a:lnTo>
                  <a:pt x="0" y="5204"/>
                </a:lnTo>
                <a:lnTo>
                  <a:pt x="0" y="0"/>
                </a:lnTo>
              </a:path>
            </a:pathLst>
          </a:custGeom>
          <a:solidFill>
            <a:schemeClr val="accent1"/>
          </a:solidFill>
          <a:ln>
            <a:noFill/>
          </a:ln>
          <a:effectLst/>
        </p:spPr>
        <p:txBody>
          <a:bodyPr wrap="none" anchor="ctr"/>
          <a:lstStyle/>
          <a:p>
            <a:endParaRPr lang="nl-NL" sz="2449" dirty="0">
              <a:latin typeface="Lato Light" panose="020F0502020204030203" pitchFamily="34" charset="0"/>
            </a:endParaRPr>
          </a:p>
        </p:txBody>
      </p:sp>
      <p:sp>
        <p:nvSpPr>
          <p:cNvPr id="6" name="Freeform 3">
            <a:extLst>
              <a:ext uri="{FF2B5EF4-FFF2-40B4-BE49-F238E27FC236}">
                <a16:creationId xmlns:a16="http://schemas.microsoft.com/office/drawing/2014/main" id="{7EF528CC-DF6D-DA48-98B6-3D9C27EA5CA2}"/>
              </a:ext>
            </a:extLst>
          </p:cNvPr>
          <p:cNvSpPr>
            <a:spLocks noChangeArrowheads="1"/>
          </p:cNvSpPr>
          <p:nvPr/>
        </p:nvSpPr>
        <p:spPr bwMode="auto">
          <a:xfrm>
            <a:off x="1735404" y="5085179"/>
            <a:ext cx="2710423" cy="300518"/>
          </a:xfrm>
          <a:custGeom>
            <a:avLst/>
            <a:gdLst>
              <a:gd name="T0" fmla="*/ 0 w 10380"/>
              <a:gd name="T1" fmla="*/ 784 h 1151"/>
              <a:gd name="T2" fmla="*/ 0 w 10380"/>
              <a:gd name="T3" fmla="*/ 784 h 1151"/>
              <a:gd name="T4" fmla="*/ 366 w 10380"/>
              <a:gd name="T5" fmla="*/ 1150 h 1151"/>
              <a:gd name="T6" fmla="*/ 10013 w 10380"/>
              <a:gd name="T7" fmla="*/ 1150 h 1151"/>
              <a:gd name="T8" fmla="*/ 10013 w 10380"/>
              <a:gd name="T9" fmla="*/ 1150 h 1151"/>
              <a:gd name="T10" fmla="*/ 10379 w 10380"/>
              <a:gd name="T11" fmla="*/ 784 h 1151"/>
              <a:gd name="T12" fmla="*/ 10379 w 10380"/>
              <a:gd name="T13" fmla="*/ 0 h 1151"/>
              <a:gd name="T14" fmla="*/ 0 w 10380"/>
              <a:gd name="T15" fmla="*/ 0 h 1151"/>
              <a:gd name="T16" fmla="*/ 0 w 10380"/>
              <a:gd name="T17" fmla="*/ 7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1151">
                <a:moveTo>
                  <a:pt x="0" y="784"/>
                </a:moveTo>
                <a:lnTo>
                  <a:pt x="0" y="784"/>
                </a:lnTo>
                <a:cubicBezTo>
                  <a:pt x="0" y="986"/>
                  <a:pt x="164" y="1150"/>
                  <a:pt x="366" y="1150"/>
                </a:cubicBezTo>
                <a:lnTo>
                  <a:pt x="10013" y="1150"/>
                </a:lnTo>
                <a:lnTo>
                  <a:pt x="10013" y="1150"/>
                </a:lnTo>
                <a:cubicBezTo>
                  <a:pt x="10215" y="1150"/>
                  <a:pt x="10379" y="986"/>
                  <a:pt x="10379" y="784"/>
                </a:cubicBezTo>
                <a:lnTo>
                  <a:pt x="10379" y="0"/>
                </a:lnTo>
                <a:lnTo>
                  <a:pt x="0" y="0"/>
                </a:lnTo>
                <a:lnTo>
                  <a:pt x="0" y="784"/>
                </a:lnTo>
              </a:path>
            </a:pathLst>
          </a:custGeom>
          <a:solidFill>
            <a:schemeClr val="bg1">
              <a:lumMod val="85000"/>
            </a:schemeClr>
          </a:solidFill>
          <a:ln>
            <a:noFill/>
          </a:ln>
          <a:effectLst/>
        </p:spPr>
        <p:txBody>
          <a:bodyPr wrap="none" anchor="ctr"/>
          <a:lstStyle/>
          <a:p>
            <a:endParaRPr lang="nl-NL" sz="2449" dirty="0">
              <a:latin typeface="Lato Light" panose="020F0502020204030203" pitchFamily="34" charset="0"/>
            </a:endParaRPr>
          </a:p>
        </p:txBody>
      </p:sp>
      <p:sp>
        <p:nvSpPr>
          <p:cNvPr id="7" name="Freeform 4">
            <a:extLst>
              <a:ext uri="{FF2B5EF4-FFF2-40B4-BE49-F238E27FC236}">
                <a16:creationId xmlns:a16="http://schemas.microsoft.com/office/drawing/2014/main" id="{EAEE46DA-C285-394F-BB06-F25B898D9FB4}"/>
              </a:ext>
            </a:extLst>
          </p:cNvPr>
          <p:cNvSpPr>
            <a:spLocks noChangeArrowheads="1"/>
          </p:cNvSpPr>
          <p:nvPr/>
        </p:nvSpPr>
        <p:spPr bwMode="auto">
          <a:xfrm>
            <a:off x="3049164" y="5193411"/>
            <a:ext cx="81750" cy="81750"/>
          </a:xfrm>
          <a:custGeom>
            <a:avLst/>
            <a:gdLst>
              <a:gd name="T0" fmla="*/ 312 w 313"/>
              <a:gd name="T1" fmla="*/ 156 h 314"/>
              <a:gd name="T2" fmla="*/ 312 w 313"/>
              <a:gd name="T3" fmla="*/ 156 h 314"/>
              <a:gd name="T4" fmla="*/ 156 w 313"/>
              <a:gd name="T5" fmla="*/ 313 h 314"/>
              <a:gd name="T6" fmla="*/ 156 w 313"/>
              <a:gd name="T7" fmla="*/ 313 h 314"/>
              <a:gd name="T8" fmla="*/ 0 w 313"/>
              <a:gd name="T9" fmla="*/ 156 h 314"/>
              <a:gd name="T10" fmla="*/ 0 w 313"/>
              <a:gd name="T11" fmla="*/ 156 h 314"/>
              <a:gd name="T12" fmla="*/ 156 w 313"/>
              <a:gd name="T13" fmla="*/ 0 h 314"/>
              <a:gd name="T14" fmla="*/ 156 w 313"/>
              <a:gd name="T15" fmla="*/ 0 h 314"/>
              <a:gd name="T16" fmla="*/ 312 w 313"/>
              <a:gd name="T17"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14">
                <a:moveTo>
                  <a:pt x="312" y="156"/>
                </a:moveTo>
                <a:lnTo>
                  <a:pt x="312" y="156"/>
                </a:lnTo>
                <a:cubicBezTo>
                  <a:pt x="312" y="243"/>
                  <a:pt x="242" y="313"/>
                  <a:pt x="156" y="313"/>
                </a:cubicBezTo>
                <a:lnTo>
                  <a:pt x="156" y="313"/>
                </a:lnTo>
                <a:cubicBezTo>
                  <a:pt x="70" y="313"/>
                  <a:pt x="0" y="243"/>
                  <a:pt x="0" y="156"/>
                </a:cubicBezTo>
                <a:lnTo>
                  <a:pt x="0" y="156"/>
                </a:lnTo>
                <a:cubicBezTo>
                  <a:pt x="0" y="70"/>
                  <a:pt x="70" y="0"/>
                  <a:pt x="156" y="0"/>
                </a:cubicBezTo>
                <a:lnTo>
                  <a:pt x="156" y="0"/>
                </a:lnTo>
                <a:cubicBezTo>
                  <a:pt x="242" y="0"/>
                  <a:pt x="312" y="70"/>
                  <a:pt x="312" y="156"/>
                </a:cubicBezTo>
              </a:path>
            </a:pathLst>
          </a:custGeom>
          <a:solidFill>
            <a:schemeClr val="tx2">
              <a:lumMod val="50000"/>
            </a:schemeClr>
          </a:solidFill>
          <a:ln>
            <a:noFill/>
          </a:ln>
          <a:effectLst/>
        </p:spPr>
        <p:txBody>
          <a:bodyPr wrap="none" anchor="ctr"/>
          <a:lstStyle/>
          <a:p>
            <a:endParaRPr lang="nl-NL" sz="2449" dirty="0">
              <a:latin typeface="Lato Light" panose="020F0502020204030203" pitchFamily="34" charset="0"/>
            </a:endParaRPr>
          </a:p>
        </p:txBody>
      </p:sp>
      <p:sp>
        <p:nvSpPr>
          <p:cNvPr id="8" name="Freeform 5">
            <a:extLst>
              <a:ext uri="{FF2B5EF4-FFF2-40B4-BE49-F238E27FC236}">
                <a16:creationId xmlns:a16="http://schemas.microsoft.com/office/drawing/2014/main" id="{763B811E-2302-734A-BB15-77D3164B322B}"/>
              </a:ext>
            </a:extLst>
          </p:cNvPr>
          <p:cNvSpPr>
            <a:spLocks noChangeArrowheads="1"/>
          </p:cNvSpPr>
          <p:nvPr/>
        </p:nvSpPr>
        <p:spPr bwMode="auto">
          <a:xfrm>
            <a:off x="2845363" y="5384545"/>
            <a:ext cx="490502" cy="267128"/>
          </a:xfrm>
          <a:custGeom>
            <a:avLst/>
            <a:gdLst>
              <a:gd name="T0" fmla="*/ 1877 w 1878"/>
              <a:gd name="T1" fmla="*/ 0 h 1023"/>
              <a:gd name="T2" fmla="*/ 0 w 1878"/>
              <a:gd name="T3" fmla="*/ 0 h 1023"/>
              <a:gd name="T4" fmla="*/ 0 w 1878"/>
              <a:gd name="T5" fmla="*/ 1022 h 1023"/>
              <a:gd name="T6" fmla="*/ 1877 w 1878"/>
              <a:gd name="T7" fmla="*/ 1022 h 1023"/>
              <a:gd name="T8" fmla="*/ 1877 w 1878"/>
              <a:gd name="T9" fmla="*/ 0 h 1023"/>
            </a:gdLst>
            <a:ahLst/>
            <a:cxnLst>
              <a:cxn ang="0">
                <a:pos x="T0" y="T1"/>
              </a:cxn>
              <a:cxn ang="0">
                <a:pos x="T2" y="T3"/>
              </a:cxn>
              <a:cxn ang="0">
                <a:pos x="T4" y="T5"/>
              </a:cxn>
              <a:cxn ang="0">
                <a:pos x="T6" y="T7"/>
              </a:cxn>
              <a:cxn ang="0">
                <a:pos x="T8" y="T9"/>
              </a:cxn>
            </a:cxnLst>
            <a:rect l="0" t="0" r="r" b="b"/>
            <a:pathLst>
              <a:path w="1878" h="1023">
                <a:moveTo>
                  <a:pt x="1877" y="0"/>
                </a:moveTo>
                <a:lnTo>
                  <a:pt x="0" y="0"/>
                </a:lnTo>
                <a:lnTo>
                  <a:pt x="0" y="1022"/>
                </a:lnTo>
                <a:lnTo>
                  <a:pt x="1877" y="1022"/>
                </a:lnTo>
                <a:lnTo>
                  <a:pt x="1877" y="0"/>
                </a:lnTo>
              </a:path>
            </a:pathLst>
          </a:custGeom>
          <a:solidFill>
            <a:schemeClr val="bg1">
              <a:lumMod val="85000"/>
            </a:schemeClr>
          </a:solidFill>
          <a:ln>
            <a:noFill/>
          </a:ln>
          <a:effectLst/>
        </p:spPr>
        <p:txBody>
          <a:bodyPr wrap="none" anchor="ctr"/>
          <a:lstStyle/>
          <a:p>
            <a:endParaRPr lang="nl-NL" sz="2449" dirty="0">
              <a:latin typeface="Lato Light" panose="020F0502020204030203" pitchFamily="34" charset="0"/>
            </a:endParaRPr>
          </a:p>
        </p:txBody>
      </p:sp>
      <p:sp>
        <p:nvSpPr>
          <p:cNvPr id="9" name="Freeform 6">
            <a:extLst>
              <a:ext uri="{FF2B5EF4-FFF2-40B4-BE49-F238E27FC236}">
                <a16:creationId xmlns:a16="http://schemas.microsoft.com/office/drawing/2014/main" id="{5B1F8C85-D450-164A-A587-C54107FCC402}"/>
              </a:ext>
            </a:extLst>
          </p:cNvPr>
          <p:cNvSpPr>
            <a:spLocks noChangeArrowheads="1"/>
          </p:cNvSpPr>
          <p:nvPr/>
        </p:nvSpPr>
        <p:spPr bwMode="auto">
          <a:xfrm>
            <a:off x="2845363" y="5384546"/>
            <a:ext cx="490502" cy="81750"/>
          </a:xfrm>
          <a:custGeom>
            <a:avLst/>
            <a:gdLst>
              <a:gd name="T0" fmla="*/ 1877 w 1878"/>
              <a:gd name="T1" fmla="*/ 313 h 314"/>
              <a:gd name="T2" fmla="*/ 0 w 1878"/>
              <a:gd name="T3" fmla="*/ 313 h 314"/>
              <a:gd name="T4" fmla="*/ 0 w 1878"/>
              <a:gd name="T5" fmla="*/ 0 h 314"/>
              <a:gd name="T6" fmla="*/ 1877 w 1878"/>
              <a:gd name="T7" fmla="*/ 0 h 314"/>
              <a:gd name="T8" fmla="*/ 1877 w 1878"/>
              <a:gd name="T9" fmla="*/ 313 h 314"/>
            </a:gdLst>
            <a:ahLst/>
            <a:cxnLst>
              <a:cxn ang="0">
                <a:pos x="T0" y="T1"/>
              </a:cxn>
              <a:cxn ang="0">
                <a:pos x="T2" y="T3"/>
              </a:cxn>
              <a:cxn ang="0">
                <a:pos x="T4" y="T5"/>
              </a:cxn>
              <a:cxn ang="0">
                <a:pos x="T6" y="T7"/>
              </a:cxn>
              <a:cxn ang="0">
                <a:pos x="T8" y="T9"/>
              </a:cxn>
            </a:cxnLst>
            <a:rect l="0" t="0" r="r" b="b"/>
            <a:pathLst>
              <a:path w="1878" h="314">
                <a:moveTo>
                  <a:pt x="1877" y="313"/>
                </a:moveTo>
                <a:lnTo>
                  <a:pt x="0" y="313"/>
                </a:lnTo>
                <a:lnTo>
                  <a:pt x="0" y="0"/>
                </a:lnTo>
                <a:lnTo>
                  <a:pt x="1877" y="0"/>
                </a:lnTo>
                <a:lnTo>
                  <a:pt x="1877" y="313"/>
                </a:lnTo>
              </a:path>
            </a:pathLst>
          </a:custGeom>
          <a:solidFill>
            <a:schemeClr val="bg1">
              <a:lumMod val="95000"/>
            </a:schemeClr>
          </a:solidFill>
          <a:ln>
            <a:noFill/>
          </a:ln>
          <a:effectLst/>
        </p:spPr>
        <p:txBody>
          <a:bodyPr wrap="none" anchor="ctr"/>
          <a:lstStyle/>
          <a:p>
            <a:endParaRPr lang="nl-NL" sz="2449" dirty="0">
              <a:latin typeface="Lato Light" panose="020F0502020204030203" pitchFamily="34" charset="0"/>
            </a:endParaRPr>
          </a:p>
        </p:txBody>
      </p:sp>
      <p:sp>
        <p:nvSpPr>
          <p:cNvPr id="10" name="Freeform 7">
            <a:extLst>
              <a:ext uri="{FF2B5EF4-FFF2-40B4-BE49-F238E27FC236}">
                <a16:creationId xmlns:a16="http://schemas.microsoft.com/office/drawing/2014/main" id="{4ACA5146-CE0E-804A-9FAF-3EF82FB70275}"/>
              </a:ext>
            </a:extLst>
          </p:cNvPr>
          <p:cNvSpPr>
            <a:spLocks noChangeArrowheads="1"/>
          </p:cNvSpPr>
          <p:nvPr/>
        </p:nvSpPr>
        <p:spPr bwMode="auto">
          <a:xfrm>
            <a:off x="3079101" y="3504291"/>
            <a:ext cx="21877" cy="21878"/>
          </a:xfrm>
          <a:custGeom>
            <a:avLst/>
            <a:gdLst>
              <a:gd name="T0" fmla="*/ 84 w 85"/>
              <a:gd name="T1" fmla="*/ 42 h 85"/>
              <a:gd name="T2" fmla="*/ 84 w 85"/>
              <a:gd name="T3" fmla="*/ 42 h 85"/>
              <a:gd name="T4" fmla="*/ 42 w 85"/>
              <a:gd name="T5" fmla="*/ 0 h 85"/>
              <a:gd name="T6" fmla="*/ 42 w 85"/>
              <a:gd name="T7" fmla="*/ 0 h 85"/>
              <a:gd name="T8" fmla="*/ 0 w 85"/>
              <a:gd name="T9" fmla="*/ 42 h 85"/>
              <a:gd name="T10" fmla="*/ 0 w 85"/>
              <a:gd name="T11" fmla="*/ 42 h 85"/>
              <a:gd name="T12" fmla="*/ 42 w 85"/>
              <a:gd name="T13" fmla="*/ 84 h 85"/>
              <a:gd name="T14" fmla="*/ 42 w 85"/>
              <a:gd name="T15" fmla="*/ 84 h 85"/>
              <a:gd name="T16" fmla="*/ 84 w 85"/>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4" y="42"/>
                </a:moveTo>
                <a:lnTo>
                  <a:pt x="84" y="42"/>
                </a:lnTo>
                <a:cubicBezTo>
                  <a:pt x="84" y="19"/>
                  <a:pt x="65" y="0"/>
                  <a:pt x="42" y="0"/>
                </a:cubicBezTo>
                <a:lnTo>
                  <a:pt x="42" y="0"/>
                </a:lnTo>
                <a:cubicBezTo>
                  <a:pt x="19" y="0"/>
                  <a:pt x="0" y="19"/>
                  <a:pt x="0" y="42"/>
                </a:cubicBezTo>
                <a:lnTo>
                  <a:pt x="0" y="42"/>
                </a:lnTo>
                <a:cubicBezTo>
                  <a:pt x="0" y="65"/>
                  <a:pt x="19" y="84"/>
                  <a:pt x="42" y="84"/>
                </a:cubicBezTo>
                <a:lnTo>
                  <a:pt x="42" y="84"/>
                </a:lnTo>
                <a:cubicBezTo>
                  <a:pt x="65" y="84"/>
                  <a:pt x="84" y="65"/>
                  <a:pt x="84" y="42"/>
                </a:cubicBezTo>
              </a:path>
            </a:pathLst>
          </a:custGeom>
          <a:solidFill>
            <a:srgbClr val="333E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11" name="Freeform 8">
            <a:extLst>
              <a:ext uri="{FF2B5EF4-FFF2-40B4-BE49-F238E27FC236}">
                <a16:creationId xmlns:a16="http://schemas.microsoft.com/office/drawing/2014/main" id="{B1DF892A-8B36-5D47-A304-D2DD28D3DBFC}"/>
              </a:ext>
            </a:extLst>
          </p:cNvPr>
          <p:cNvSpPr>
            <a:spLocks noChangeArrowheads="1"/>
          </p:cNvSpPr>
          <p:nvPr/>
        </p:nvSpPr>
        <p:spPr bwMode="auto">
          <a:xfrm>
            <a:off x="3081404" y="3506594"/>
            <a:ext cx="18423" cy="18423"/>
          </a:xfrm>
          <a:custGeom>
            <a:avLst/>
            <a:gdLst>
              <a:gd name="T0" fmla="*/ 70 w 71"/>
              <a:gd name="T1" fmla="*/ 35 h 71"/>
              <a:gd name="T2" fmla="*/ 70 w 71"/>
              <a:gd name="T3" fmla="*/ 35 h 71"/>
              <a:gd name="T4" fmla="*/ 35 w 71"/>
              <a:gd name="T5" fmla="*/ 0 h 71"/>
              <a:gd name="T6" fmla="*/ 35 w 71"/>
              <a:gd name="T7" fmla="*/ 0 h 71"/>
              <a:gd name="T8" fmla="*/ 0 w 71"/>
              <a:gd name="T9" fmla="*/ 35 h 71"/>
              <a:gd name="T10" fmla="*/ 0 w 71"/>
              <a:gd name="T11" fmla="*/ 35 h 71"/>
              <a:gd name="T12" fmla="*/ 35 w 71"/>
              <a:gd name="T13" fmla="*/ 70 h 71"/>
              <a:gd name="T14" fmla="*/ 35 w 71"/>
              <a:gd name="T15" fmla="*/ 7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16"/>
                  <a:pt x="54" y="0"/>
                  <a:pt x="35" y="0"/>
                </a:cubicBezTo>
                <a:lnTo>
                  <a:pt x="35" y="0"/>
                </a:lnTo>
                <a:cubicBezTo>
                  <a:pt x="16" y="0"/>
                  <a:pt x="0" y="16"/>
                  <a:pt x="0" y="35"/>
                </a:cubicBezTo>
                <a:lnTo>
                  <a:pt x="0" y="35"/>
                </a:lnTo>
                <a:cubicBezTo>
                  <a:pt x="0" y="54"/>
                  <a:pt x="16" y="70"/>
                  <a:pt x="35" y="70"/>
                </a:cubicBezTo>
                <a:lnTo>
                  <a:pt x="35" y="70"/>
                </a:lnTo>
                <a:cubicBezTo>
                  <a:pt x="54" y="70"/>
                  <a:pt x="70" y="54"/>
                  <a:pt x="70" y="35"/>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12" name="Freeform 9">
            <a:extLst>
              <a:ext uri="{FF2B5EF4-FFF2-40B4-BE49-F238E27FC236}">
                <a16:creationId xmlns:a16="http://schemas.microsoft.com/office/drawing/2014/main" id="{E96628D4-6432-C449-8453-171F4DB9EB29}"/>
              </a:ext>
            </a:extLst>
          </p:cNvPr>
          <p:cNvSpPr>
            <a:spLocks noChangeArrowheads="1"/>
          </p:cNvSpPr>
          <p:nvPr/>
        </p:nvSpPr>
        <p:spPr bwMode="auto">
          <a:xfrm>
            <a:off x="3083707" y="3508897"/>
            <a:ext cx="13817" cy="13817"/>
          </a:xfrm>
          <a:custGeom>
            <a:avLst/>
            <a:gdLst>
              <a:gd name="T0" fmla="*/ 52 w 53"/>
              <a:gd name="T1" fmla="*/ 25 h 52"/>
              <a:gd name="T2" fmla="*/ 52 w 53"/>
              <a:gd name="T3" fmla="*/ 25 h 52"/>
              <a:gd name="T4" fmla="*/ 26 w 53"/>
              <a:gd name="T5" fmla="*/ 0 h 52"/>
              <a:gd name="T6" fmla="*/ 26 w 53"/>
              <a:gd name="T7" fmla="*/ 0 h 52"/>
              <a:gd name="T8" fmla="*/ 0 w 53"/>
              <a:gd name="T9" fmla="*/ 25 h 52"/>
              <a:gd name="T10" fmla="*/ 0 w 53"/>
              <a:gd name="T11" fmla="*/ 25 h 52"/>
              <a:gd name="T12" fmla="*/ 26 w 53"/>
              <a:gd name="T13" fmla="*/ 51 h 52"/>
              <a:gd name="T14" fmla="*/ 26 w 53"/>
              <a:gd name="T15" fmla="*/ 51 h 52"/>
              <a:gd name="T16" fmla="*/ 52 w 53"/>
              <a:gd name="T17"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2" y="25"/>
                </a:moveTo>
                <a:lnTo>
                  <a:pt x="52" y="25"/>
                </a:lnTo>
                <a:cubicBezTo>
                  <a:pt x="52" y="11"/>
                  <a:pt x="40" y="0"/>
                  <a:pt x="26" y="0"/>
                </a:cubicBezTo>
                <a:lnTo>
                  <a:pt x="26" y="0"/>
                </a:lnTo>
                <a:cubicBezTo>
                  <a:pt x="12" y="0"/>
                  <a:pt x="0" y="11"/>
                  <a:pt x="0" y="25"/>
                </a:cubicBezTo>
                <a:lnTo>
                  <a:pt x="0" y="25"/>
                </a:lnTo>
                <a:cubicBezTo>
                  <a:pt x="0" y="40"/>
                  <a:pt x="12" y="51"/>
                  <a:pt x="26" y="51"/>
                </a:cubicBezTo>
                <a:lnTo>
                  <a:pt x="26" y="51"/>
                </a:lnTo>
                <a:cubicBezTo>
                  <a:pt x="40" y="51"/>
                  <a:pt x="52" y="40"/>
                  <a:pt x="52" y="25"/>
                </a:cubicBezTo>
              </a:path>
            </a:pathLst>
          </a:custGeom>
          <a:solidFill>
            <a:srgbClr val="0037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13" name="Freeform 10">
            <a:extLst>
              <a:ext uri="{FF2B5EF4-FFF2-40B4-BE49-F238E27FC236}">
                <a16:creationId xmlns:a16="http://schemas.microsoft.com/office/drawing/2014/main" id="{BEA209AB-2A5F-904E-9D8F-54D8B2FB4C6F}"/>
              </a:ext>
            </a:extLst>
          </p:cNvPr>
          <p:cNvSpPr>
            <a:spLocks noChangeArrowheads="1"/>
          </p:cNvSpPr>
          <p:nvPr/>
        </p:nvSpPr>
        <p:spPr bwMode="auto">
          <a:xfrm>
            <a:off x="3086009" y="3511199"/>
            <a:ext cx="9212" cy="9212"/>
          </a:xfrm>
          <a:custGeom>
            <a:avLst/>
            <a:gdLst>
              <a:gd name="T0" fmla="*/ 36 w 37"/>
              <a:gd name="T1" fmla="*/ 18 h 37"/>
              <a:gd name="T2" fmla="*/ 36 w 37"/>
              <a:gd name="T3" fmla="*/ 18 h 37"/>
              <a:gd name="T4" fmla="*/ 18 w 37"/>
              <a:gd name="T5" fmla="*/ 0 h 37"/>
              <a:gd name="T6" fmla="*/ 18 w 37"/>
              <a:gd name="T7" fmla="*/ 0 h 37"/>
              <a:gd name="T8" fmla="*/ 0 w 37"/>
              <a:gd name="T9" fmla="*/ 18 h 37"/>
              <a:gd name="T10" fmla="*/ 0 w 37"/>
              <a:gd name="T11" fmla="*/ 18 h 37"/>
              <a:gd name="T12" fmla="*/ 18 w 37"/>
              <a:gd name="T13" fmla="*/ 36 h 37"/>
              <a:gd name="T14" fmla="*/ 18 w 37"/>
              <a:gd name="T15" fmla="*/ 36 h 37"/>
              <a:gd name="T16" fmla="*/ 36 w 37"/>
              <a:gd name="T1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6" y="18"/>
                </a:moveTo>
                <a:lnTo>
                  <a:pt x="36" y="18"/>
                </a:lnTo>
                <a:cubicBezTo>
                  <a:pt x="36" y="8"/>
                  <a:pt x="28" y="0"/>
                  <a:pt x="18" y="0"/>
                </a:cubicBezTo>
                <a:lnTo>
                  <a:pt x="18" y="0"/>
                </a:lnTo>
                <a:cubicBezTo>
                  <a:pt x="8" y="0"/>
                  <a:pt x="0" y="8"/>
                  <a:pt x="0" y="18"/>
                </a:cubicBezTo>
                <a:lnTo>
                  <a:pt x="0" y="18"/>
                </a:lnTo>
                <a:cubicBezTo>
                  <a:pt x="0" y="28"/>
                  <a:pt x="8" y="36"/>
                  <a:pt x="18" y="36"/>
                </a:cubicBezTo>
                <a:lnTo>
                  <a:pt x="18" y="36"/>
                </a:lnTo>
                <a:cubicBezTo>
                  <a:pt x="28" y="36"/>
                  <a:pt x="36" y="28"/>
                  <a:pt x="36" y="18"/>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14" name="Freeform 11">
            <a:extLst>
              <a:ext uri="{FF2B5EF4-FFF2-40B4-BE49-F238E27FC236}">
                <a16:creationId xmlns:a16="http://schemas.microsoft.com/office/drawing/2014/main" id="{E7BB128C-AD85-614A-AC92-8A997AE3D76D}"/>
              </a:ext>
            </a:extLst>
          </p:cNvPr>
          <p:cNvSpPr>
            <a:spLocks noChangeArrowheads="1"/>
          </p:cNvSpPr>
          <p:nvPr/>
        </p:nvSpPr>
        <p:spPr bwMode="auto">
          <a:xfrm>
            <a:off x="3090615" y="3508897"/>
            <a:ext cx="8060" cy="8060"/>
          </a:xfrm>
          <a:custGeom>
            <a:avLst/>
            <a:gdLst>
              <a:gd name="T0" fmla="*/ 28 w 29"/>
              <a:gd name="T1" fmla="*/ 15 h 29"/>
              <a:gd name="T2" fmla="*/ 28 w 29"/>
              <a:gd name="T3" fmla="*/ 15 h 29"/>
              <a:gd name="T4" fmla="*/ 14 w 29"/>
              <a:gd name="T5" fmla="*/ 0 h 29"/>
              <a:gd name="T6" fmla="*/ 14 w 29"/>
              <a:gd name="T7" fmla="*/ 0 h 29"/>
              <a:gd name="T8" fmla="*/ 0 w 29"/>
              <a:gd name="T9" fmla="*/ 15 h 29"/>
              <a:gd name="T10" fmla="*/ 0 w 29"/>
              <a:gd name="T11" fmla="*/ 15 h 29"/>
              <a:gd name="T12" fmla="*/ 14 w 29"/>
              <a:gd name="T13" fmla="*/ 28 h 29"/>
              <a:gd name="T14" fmla="*/ 14 w 29"/>
              <a:gd name="T15" fmla="*/ 28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lnTo>
                  <a:pt x="28" y="15"/>
                </a:lnTo>
                <a:cubicBezTo>
                  <a:pt x="28" y="6"/>
                  <a:pt x="22" y="0"/>
                  <a:pt x="14" y="0"/>
                </a:cubicBezTo>
                <a:lnTo>
                  <a:pt x="14" y="0"/>
                </a:lnTo>
                <a:cubicBezTo>
                  <a:pt x="6" y="0"/>
                  <a:pt x="0" y="6"/>
                  <a:pt x="0" y="15"/>
                </a:cubicBezTo>
                <a:lnTo>
                  <a:pt x="0" y="15"/>
                </a:lnTo>
                <a:cubicBezTo>
                  <a:pt x="0" y="22"/>
                  <a:pt x="6" y="28"/>
                  <a:pt x="14" y="28"/>
                </a:cubicBezTo>
                <a:lnTo>
                  <a:pt x="14" y="28"/>
                </a:lnTo>
                <a:cubicBezTo>
                  <a:pt x="22" y="28"/>
                  <a:pt x="28" y="22"/>
                  <a:pt x="28"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15" name="Freeform 12">
            <a:extLst>
              <a:ext uri="{FF2B5EF4-FFF2-40B4-BE49-F238E27FC236}">
                <a16:creationId xmlns:a16="http://schemas.microsoft.com/office/drawing/2014/main" id="{B5ACFAAF-2428-7F4E-9BE1-DC1381F93E60}"/>
              </a:ext>
            </a:extLst>
          </p:cNvPr>
          <p:cNvSpPr>
            <a:spLocks noChangeArrowheads="1"/>
          </p:cNvSpPr>
          <p:nvPr/>
        </p:nvSpPr>
        <p:spPr bwMode="auto">
          <a:xfrm>
            <a:off x="2708347" y="5651673"/>
            <a:ext cx="764537" cy="63328"/>
          </a:xfrm>
          <a:custGeom>
            <a:avLst/>
            <a:gdLst>
              <a:gd name="T0" fmla="*/ 2928 w 2929"/>
              <a:gd name="T1" fmla="*/ 243 h 244"/>
              <a:gd name="T2" fmla="*/ 0 w 2929"/>
              <a:gd name="T3" fmla="*/ 243 h 244"/>
              <a:gd name="T4" fmla="*/ 0 w 2929"/>
              <a:gd name="T5" fmla="*/ 0 h 244"/>
              <a:gd name="T6" fmla="*/ 2928 w 2929"/>
              <a:gd name="T7" fmla="*/ 0 h 244"/>
              <a:gd name="T8" fmla="*/ 2928 w 2929"/>
              <a:gd name="T9" fmla="*/ 243 h 244"/>
            </a:gdLst>
            <a:ahLst/>
            <a:cxnLst>
              <a:cxn ang="0">
                <a:pos x="T0" y="T1"/>
              </a:cxn>
              <a:cxn ang="0">
                <a:pos x="T2" y="T3"/>
              </a:cxn>
              <a:cxn ang="0">
                <a:pos x="T4" y="T5"/>
              </a:cxn>
              <a:cxn ang="0">
                <a:pos x="T6" y="T7"/>
              </a:cxn>
              <a:cxn ang="0">
                <a:pos x="T8" y="T9"/>
              </a:cxn>
            </a:cxnLst>
            <a:rect l="0" t="0" r="r" b="b"/>
            <a:pathLst>
              <a:path w="2929" h="244">
                <a:moveTo>
                  <a:pt x="2928" y="243"/>
                </a:moveTo>
                <a:lnTo>
                  <a:pt x="0" y="243"/>
                </a:lnTo>
                <a:lnTo>
                  <a:pt x="0" y="0"/>
                </a:lnTo>
                <a:lnTo>
                  <a:pt x="2928" y="0"/>
                </a:lnTo>
                <a:lnTo>
                  <a:pt x="2928" y="243"/>
                </a:lnTo>
              </a:path>
            </a:pathLst>
          </a:custGeom>
          <a:solidFill>
            <a:schemeClr val="bg1">
              <a:lumMod val="95000"/>
            </a:schemeClr>
          </a:solidFill>
          <a:ln>
            <a:noFill/>
          </a:ln>
          <a:effectLst/>
        </p:spPr>
        <p:txBody>
          <a:bodyPr wrap="none" anchor="ctr"/>
          <a:lstStyle/>
          <a:p>
            <a:endParaRPr lang="nl-NL" sz="2449" dirty="0">
              <a:latin typeface="Lato Light" panose="020F0502020204030203" pitchFamily="34" charset="0"/>
            </a:endParaRPr>
          </a:p>
        </p:txBody>
      </p:sp>
      <p:sp>
        <p:nvSpPr>
          <p:cNvPr id="17" name="Freeform 14">
            <a:extLst>
              <a:ext uri="{FF2B5EF4-FFF2-40B4-BE49-F238E27FC236}">
                <a16:creationId xmlns:a16="http://schemas.microsoft.com/office/drawing/2014/main" id="{1864ED69-418A-9446-A0E5-7CAB2AB61E95}"/>
              </a:ext>
            </a:extLst>
          </p:cNvPr>
          <p:cNvSpPr>
            <a:spLocks noChangeArrowheads="1"/>
          </p:cNvSpPr>
          <p:nvPr/>
        </p:nvSpPr>
        <p:spPr bwMode="auto">
          <a:xfrm>
            <a:off x="1875875" y="3584889"/>
            <a:ext cx="2428328" cy="1358666"/>
          </a:xfrm>
          <a:custGeom>
            <a:avLst/>
            <a:gdLst>
              <a:gd name="T0" fmla="*/ 7965 w 9300"/>
              <a:gd name="T1" fmla="*/ 0 h 5205"/>
              <a:gd name="T2" fmla="*/ 4592 w 9300"/>
              <a:gd name="T3" fmla="*/ 0 h 5205"/>
              <a:gd name="T4" fmla="*/ 9299 w 9300"/>
              <a:gd name="T5" fmla="*/ 4707 h 5205"/>
              <a:gd name="T6" fmla="*/ 9299 w 9300"/>
              <a:gd name="T7" fmla="*/ 1333 h 5205"/>
              <a:gd name="T8" fmla="*/ 7965 w 9300"/>
              <a:gd name="T9" fmla="*/ 0 h 5205"/>
              <a:gd name="T10" fmla="*/ 0 w 9300"/>
              <a:gd name="T11" fmla="*/ 3163 h 5205"/>
              <a:gd name="T12" fmla="*/ 2041 w 9300"/>
              <a:gd name="T13" fmla="*/ 5204 h 5205"/>
              <a:gd name="T14" fmla="*/ 3660 w 9300"/>
              <a:gd name="T15" fmla="*/ 5204 h 5205"/>
              <a:gd name="T16" fmla="*/ 0 w 9300"/>
              <a:gd name="T17" fmla="*/ 1544 h 5205"/>
              <a:gd name="T18" fmla="*/ 0 w 9300"/>
              <a:gd name="T19" fmla="*/ 3163 h 5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0" h="5205">
                <a:moveTo>
                  <a:pt x="7965" y="0"/>
                </a:moveTo>
                <a:lnTo>
                  <a:pt x="4592" y="0"/>
                </a:lnTo>
                <a:lnTo>
                  <a:pt x="9299" y="4707"/>
                </a:lnTo>
                <a:lnTo>
                  <a:pt x="9299" y="1333"/>
                </a:lnTo>
                <a:lnTo>
                  <a:pt x="7965" y="0"/>
                </a:lnTo>
                <a:close/>
                <a:moveTo>
                  <a:pt x="0" y="3163"/>
                </a:moveTo>
                <a:lnTo>
                  <a:pt x="2041" y="5204"/>
                </a:lnTo>
                <a:lnTo>
                  <a:pt x="3660" y="5204"/>
                </a:lnTo>
                <a:lnTo>
                  <a:pt x="0" y="1544"/>
                </a:lnTo>
                <a:lnTo>
                  <a:pt x="0" y="3163"/>
                </a:lnTo>
                <a:close/>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19" name="Freeform 16">
            <a:extLst>
              <a:ext uri="{FF2B5EF4-FFF2-40B4-BE49-F238E27FC236}">
                <a16:creationId xmlns:a16="http://schemas.microsoft.com/office/drawing/2014/main" id="{2BDF881B-C0B0-FB45-A7F3-C0604E5E9591}"/>
              </a:ext>
            </a:extLst>
          </p:cNvPr>
          <p:cNvSpPr>
            <a:spLocks noChangeArrowheads="1"/>
          </p:cNvSpPr>
          <p:nvPr/>
        </p:nvSpPr>
        <p:spPr bwMode="auto">
          <a:xfrm>
            <a:off x="4351410" y="2059270"/>
            <a:ext cx="185378" cy="360392"/>
          </a:xfrm>
          <a:custGeom>
            <a:avLst/>
            <a:gdLst>
              <a:gd name="T0" fmla="*/ 708 w 709"/>
              <a:gd name="T1" fmla="*/ 467 h 1381"/>
              <a:gd name="T2" fmla="*/ 708 w 709"/>
              <a:gd name="T3" fmla="*/ 0 h 1381"/>
              <a:gd name="T4" fmla="*/ 708 w 709"/>
              <a:gd name="T5" fmla="*/ 0 h 1381"/>
              <a:gd name="T6" fmla="*/ 489 w 709"/>
              <a:gd name="T7" fmla="*/ 34 h 1381"/>
              <a:gd name="T8" fmla="*/ 533 w 709"/>
              <a:gd name="T9" fmla="*/ 169 h 1381"/>
              <a:gd name="T10" fmla="*/ 533 w 709"/>
              <a:gd name="T11" fmla="*/ 169 h 1381"/>
              <a:gd name="T12" fmla="*/ 250 w 709"/>
              <a:gd name="T13" fmla="*/ 374 h 1381"/>
              <a:gd name="T14" fmla="*/ 136 w 709"/>
              <a:gd name="T15" fmla="*/ 290 h 1381"/>
              <a:gd name="T16" fmla="*/ 136 w 709"/>
              <a:gd name="T17" fmla="*/ 290 h 1381"/>
              <a:gd name="T18" fmla="*/ 0 w 709"/>
              <a:gd name="T19" fmla="*/ 706 h 1381"/>
              <a:gd name="T20" fmla="*/ 141 w 709"/>
              <a:gd name="T21" fmla="*/ 706 h 1381"/>
              <a:gd name="T22" fmla="*/ 141 w 709"/>
              <a:gd name="T23" fmla="*/ 706 h 1381"/>
              <a:gd name="T24" fmla="*/ 141 w 709"/>
              <a:gd name="T25" fmla="*/ 707 h 1381"/>
              <a:gd name="T26" fmla="*/ 141 w 709"/>
              <a:gd name="T27" fmla="*/ 707 h 1381"/>
              <a:gd name="T28" fmla="*/ 249 w 709"/>
              <a:gd name="T29" fmla="*/ 1039 h 1381"/>
              <a:gd name="T30" fmla="*/ 134 w 709"/>
              <a:gd name="T31" fmla="*/ 1122 h 1381"/>
              <a:gd name="T32" fmla="*/ 134 w 709"/>
              <a:gd name="T33" fmla="*/ 1122 h 1381"/>
              <a:gd name="T34" fmla="*/ 487 w 709"/>
              <a:gd name="T35" fmla="*/ 1380 h 1381"/>
              <a:gd name="T36" fmla="*/ 531 w 709"/>
              <a:gd name="T37" fmla="*/ 1245 h 1381"/>
              <a:gd name="T38" fmla="*/ 531 w 709"/>
              <a:gd name="T39" fmla="*/ 1245 h 1381"/>
              <a:gd name="T40" fmla="*/ 708 w 709"/>
              <a:gd name="T41" fmla="*/ 1273 h 1381"/>
              <a:gd name="T42" fmla="*/ 708 w 709"/>
              <a:gd name="T43" fmla="*/ 947 h 1381"/>
              <a:gd name="T44" fmla="*/ 708 w 709"/>
              <a:gd name="T45" fmla="*/ 947 h 1381"/>
              <a:gd name="T46" fmla="*/ 468 w 709"/>
              <a:gd name="T47" fmla="*/ 707 h 1381"/>
              <a:gd name="T48" fmla="*/ 468 w 709"/>
              <a:gd name="T49" fmla="*/ 707 h 1381"/>
              <a:gd name="T50" fmla="*/ 708 w 709"/>
              <a:gd name="T51" fmla="*/ 46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9" h="1381">
                <a:moveTo>
                  <a:pt x="708" y="467"/>
                </a:moveTo>
                <a:lnTo>
                  <a:pt x="708" y="0"/>
                </a:lnTo>
                <a:lnTo>
                  <a:pt x="708" y="0"/>
                </a:lnTo>
                <a:cubicBezTo>
                  <a:pt x="634" y="0"/>
                  <a:pt x="560" y="11"/>
                  <a:pt x="489" y="34"/>
                </a:cubicBezTo>
                <a:lnTo>
                  <a:pt x="533" y="169"/>
                </a:lnTo>
                <a:lnTo>
                  <a:pt x="533" y="169"/>
                </a:lnTo>
                <a:cubicBezTo>
                  <a:pt x="418" y="206"/>
                  <a:pt x="320" y="279"/>
                  <a:pt x="250" y="374"/>
                </a:cubicBezTo>
                <a:lnTo>
                  <a:pt x="136" y="290"/>
                </a:lnTo>
                <a:lnTo>
                  <a:pt x="136" y="290"/>
                </a:lnTo>
                <a:cubicBezTo>
                  <a:pt x="47" y="412"/>
                  <a:pt x="0" y="555"/>
                  <a:pt x="0" y="706"/>
                </a:cubicBezTo>
                <a:lnTo>
                  <a:pt x="141" y="706"/>
                </a:lnTo>
                <a:lnTo>
                  <a:pt x="141" y="706"/>
                </a:lnTo>
                <a:cubicBezTo>
                  <a:pt x="141" y="707"/>
                  <a:pt x="141" y="707"/>
                  <a:pt x="141" y="707"/>
                </a:cubicBezTo>
                <a:lnTo>
                  <a:pt x="141" y="707"/>
                </a:lnTo>
                <a:cubicBezTo>
                  <a:pt x="141" y="831"/>
                  <a:pt x="181" y="946"/>
                  <a:pt x="249" y="1039"/>
                </a:cubicBezTo>
                <a:lnTo>
                  <a:pt x="134" y="1122"/>
                </a:lnTo>
                <a:lnTo>
                  <a:pt x="134" y="1122"/>
                </a:lnTo>
                <a:cubicBezTo>
                  <a:pt x="221" y="1242"/>
                  <a:pt x="347" y="1334"/>
                  <a:pt x="487" y="1380"/>
                </a:cubicBezTo>
                <a:lnTo>
                  <a:pt x="531" y="1245"/>
                </a:lnTo>
                <a:lnTo>
                  <a:pt x="531" y="1245"/>
                </a:lnTo>
                <a:cubicBezTo>
                  <a:pt x="587" y="1263"/>
                  <a:pt x="646" y="1273"/>
                  <a:pt x="708" y="1273"/>
                </a:cubicBezTo>
                <a:lnTo>
                  <a:pt x="708" y="947"/>
                </a:lnTo>
                <a:lnTo>
                  <a:pt x="708" y="947"/>
                </a:lnTo>
                <a:cubicBezTo>
                  <a:pt x="575" y="947"/>
                  <a:pt x="468" y="840"/>
                  <a:pt x="468" y="707"/>
                </a:cubicBezTo>
                <a:lnTo>
                  <a:pt x="468" y="707"/>
                </a:lnTo>
                <a:cubicBezTo>
                  <a:pt x="468" y="574"/>
                  <a:pt x="575" y="467"/>
                  <a:pt x="708" y="467"/>
                </a:cubicBez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25" name="Freeform 22">
            <a:extLst>
              <a:ext uri="{FF2B5EF4-FFF2-40B4-BE49-F238E27FC236}">
                <a16:creationId xmlns:a16="http://schemas.microsoft.com/office/drawing/2014/main" id="{EE9A9EDF-99E9-0642-A37A-841D2561AFC5}"/>
              </a:ext>
            </a:extLst>
          </p:cNvPr>
          <p:cNvSpPr>
            <a:spLocks noChangeArrowheads="1"/>
          </p:cNvSpPr>
          <p:nvPr/>
        </p:nvSpPr>
        <p:spPr bwMode="auto">
          <a:xfrm>
            <a:off x="4920207" y="3833594"/>
            <a:ext cx="1385149" cy="289005"/>
          </a:xfrm>
          <a:custGeom>
            <a:avLst/>
            <a:gdLst>
              <a:gd name="T0" fmla="*/ 2521 w 2522"/>
              <a:gd name="T1" fmla="*/ 0 h 1107"/>
              <a:gd name="T2" fmla="*/ 0 w 2522"/>
              <a:gd name="T3" fmla="*/ 0 h 1107"/>
              <a:gd name="T4" fmla="*/ 0 w 2522"/>
              <a:gd name="T5" fmla="*/ 1106 h 1107"/>
              <a:gd name="T6" fmla="*/ 2521 w 2522"/>
              <a:gd name="T7" fmla="*/ 1106 h 1107"/>
              <a:gd name="T8" fmla="*/ 2521 w 2522"/>
              <a:gd name="T9" fmla="*/ 0 h 1107"/>
            </a:gdLst>
            <a:ahLst/>
            <a:cxnLst>
              <a:cxn ang="0">
                <a:pos x="T0" y="T1"/>
              </a:cxn>
              <a:cxn ang="0">
                <a:pos x="T2" y="T3"/>
              </a:cxn>
              <a:cxn ang="0">
                <a:pos x="T4" y="T5"/>
              </a:cxn>
              <a:cxn ang="0">
                <a:pos x="T6" y="T7"/>
              </a:cxn>
              <a:cxn ang="0">
                <a:pos x="T8" y="T9"/>
              </a:cxn>
            </a:cxnLst>
            <a:rect l="0" t="0" r="r" b="b"/>
            <a:pathLst>
              <a:path w="2522" h="1107">
                <a:moveTo>
                  <a:pt x="2521" y="0"/>
                </a:moveTo>
                <a:lnTo>
                  <a:pt x="0" y="0"/>
                </a:lnTo>
                <a:lnTo>
                  <a:pt x="0" y="1106"/>
                </a:lnTo>
                <a:lnTo>
                  <a:pt x="2521" y="1106"/>
                </a:lnTo>
                <a:lnTo>
                  <a:pt x="2521" y="0"/>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26" name="Freeform 23">
            <a:extLst>
              <a:ext uri="{FF2B5EF4-FFF2-40B4-BE49-F238E27FC236}">
                <a16:creationId xmlns:a16="http://schemas.microsoft.com/office/drawing/2014/main" id="{3CAD7156-0547-6545-BF0C-3262781D3BA4}"/>
              </a:ext>
            </a:extLst>
          </p:cNvPr>
          <p:cNvSpPr>
            <a:spLocks noChangeArrowheads="1"/>
          </p:cNvSpPr>
          <p:nvPr/>
        </p:nvSpPr>
        <p:spPr bwMode="auto">
          <a:xfrm>
            <a:off x="4977778" y="3881954"/>
            <a:ext cx="191135" cy="191135"/>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nl-NL" sz="2449" dirty="0">
              <a:latin typeface="Lato Light" panose="020F0502020204030203" pitchFamily="34" charset="0"/>
            </a:endParaRPr>
          </a:p>
        </p:txBody>
      </p:sp>
      <p:sp>
        <p:nvSpPr>
          <p:cNvPr id="31" name="Freeform 28">
            <a:extLst>
              <a:ext uri="{FF2B5EF4-FFF2-40B4-BE49-F238E27FC236}">
                <a16:creationId xmlns:a16="http://schemas.microsoft.com/office/drawing/2014/main" id="{61477434-61AD-7147-BADA-2D47BA58A502}"/>
              </a:ext>
            </a:extLst>
          </p:cNvPr>
          <p:cNvSpPr>
            <a:spLocks noChangeArrowheads="1"/>
          </p:cNvSpPr>
          <p:nvPr/>
        </p:nvSpPr>
        <p:spPr bwMode="auto">
          <a:xfrm>
            <a:off x="4920207" y="4228529"/>
            <a:ext cx="1385149" cy="289004"/>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32" name="Freeform 29">
            <a:extLst>
              <a:ext uri="{FF2B5EF4-FFF2-40B4-BE49-F238E27FC236}">
                <a16:creationId xmlns:a16="http://schemas.microsoft.com/office/drawing/2014/main" id="{DF9F1257-4A6B-4144-B8DE-2D345B49D9C1}"/>
              </a:ext>
            </a:extLst>
          </p:cNvPr>
          <p:cNvSpPr>
            <a:spLocks noChangeArrowheads="1"/>
          </p:cNvSpPr>
          <p:nvPr/>
        </p:nvSpPr>
        <p:spPr bwMode="auto">
          <a:xfrm>
            <a:off x="4977778" y="4278040"/>
            <a:ext cx="191135" cy="191135"/>
          </a:xfrm>
          <a:custGeom>
            <a:avLst/>
            <a:gdLst>
              <a:gd name="T0" fmla="*/ 733 w 734"/>
              <a:gd name="T1" fmla="*/ 0 h 734"/>
              <a:gd name="T2" fmla="*/ 0 w 734"/>
              <a:gd name="T3" fmla="*/ 0 h 734"/>
              <a:gd name="T4" fmla="*/ 0 w 734"/>
              <a:gd name="T5" fmla="*/ 733 h 734"/>
              <a:gd name="T6" fmla="*/ 733 w 734"/>
              <a:gd name="T7" fmla="*/ 733 h 734"/>
              <a:gd name="T8" fmla="*/ 733 w 734"/>
              <a:gd name="T9" fmla="*/ 0 h 734"/>
            </a:gdLst>
            <a:ahLst/>
            <a:cxnLst>
              <a:cxn ang="0">
                <a:pos x="T0" y="T1"/>
              </a:cxn>
              <a:cxn ang="0">
                <a:pos x="T2" y="T3"/>
              </a:cxn>
              <a:cxn ang="0">
                <a:pos x="T4" y="T5"/>
              </a:cxn>
              <a:cxn ang="0">
                <a:pos x="T6" y="T7"/>
              </a:cxn>
              <a:cxn ang="0">
                <a:pos x="T8" y="T9"/>
              </a:cxn>
            </a:cxnLst>
            <a:rect l="0" t="0" r="r" b="b"/>
            <a:pathLst>
              <a:path w="734" h="734">
                <a:moveTo>
                  <a:pt x="733" y="0"/>
                </a:moveTo>
                <a:lnTo>
                  <a:pt x="0" y="0"/>
                </a:lnTo>
                <a:lnTo>
                  <a:pt x="0" y="733"/>
                </a:lnTo>
                <a:lnTo>
                  <a:pt x="733" y="733"/>
                </a:lnTo>
                <a:lnTo>
                  <a:pt x="733" y="0"/>
                </a:lnTo>
              </a:path>
            </a:pathLst>
          </a:custGeom>
          <a:solidFill>
            <a:schemeClr val="bg1"/>
          </a:solidFill>
          <a:ln>
            <a:noFill/>
          </a:ln>
          <a:effectLst/>
        </p:spPr>
        <p:txBody>
          <a:bodyPr wrap="none" anchor="ctr"/>
          <a:lstStyle/>
          <a:p>
            <a:endParaRPr lang="nl-NL" sz="2449" dirty="0">
              <a:latin typeface="Lato Light" panose="020F0502020204030203" pitchFamily="34" charset="0"/>
            </a:endParaRPr>
          </a:p>
        </p:txBody>
      </p:sp>
      <p:sp>
        <p:nvSpPr>
          <p:cNvPr id="38" name="Freeform 35">
            <a:extLst>
              <a:ext uri="{FF2B5EF4-FFF2-40B4-BE49-F238E27FC236}">
                <a16:creationId xmlns:a16="http://schemas.microsoft.com/office/drawing/2014/main" id="{21442812-0BF3-A742-BBEA-654291F0B421}"/>
              </a:ext>
            </a:extLst>
          </p:cNvPr>
          <p:cNvSpPr>
            <a:spLocks noChangeArrowheads="1"/>
          </p:cNvSpPr>
          <p:nvPr/>
        </p:nvSpPr>
        <p:spPr bwMode="auto">
          <a:xfrm>
            <a:off x="4977778" y="4674125"/>
            <a:ext cx="191135" cy="191135"/>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nl-NL" sz="2449" dirty="0">
              <a:latin typeface="Lato Light" panose="020F0502020204030203" pitchFamily="34" charset="0"/>
            </a:endParaRPr>
          </a:p>
        </p:txBody>
      </p:sp>
      <p:sp>
        <p:nvSpPr>
          <p:cNvPr id="39" name="Freeform 36">
            <a:extLst>
              <a:ext uri="{FF2B5EF4-FFF2-40B4-BE49-F238E27FC236}">
                <a16:creationId xmlns:a16="http://schemas.microsoft.com/office/drawing/2014/main" id="{50AEB945-8CEA-0B4E-A27D-B89D06EBB649}"/>
              </a:ext>
            </a:extLst>
          </p:cNvPr>
          <p:cNvSpPr>
            <a:spLocks noChangeArrowheads="1"/>
          </p:cNvSpPr>
          <p:nvPr/>
        </p:nvSpPr>
        <p:spPr bwMode="auto">
          <a:xfrm>
            <a:off x="5345229" y="3321775"/>
            <a:ext cx="2922473" cy="2371103"/>
          </a:xfrm>
          <a:custGeom>
            <a:avLst/>
            <a:gdLst>
              <a:gd name="T0" fmla="*/ 5814 w 5815"/>
              <a:gd name="T1" fmla="*/ 0 h 8517"/>
              <a:gd name="T2" fmla="*/ 0 w 5815"/>
              <a:gd name="T3" fmla="*/ 0 h 8517"/>
              <a:gd name="T4" fmla="*/ 0 w 5815"/>
              <a:gd name="T5" fmla="*/ 8516 h 8517"/>
              <a:gd name="T6" fmla="*/ 5814 w 5815"/>
              <a:gd name="T7" fmla="*/ 8516 h 8517"/>
              <a:gd name="T8" fmla="*/ 5814 w 5815"/>
              <a:gd name="T9" fmla="*/ 0 h 8517"/>
              <a:gd name="T10" fmla="*/ 5785 w 5815"/>
              <a:gd name="T11" fmla="*/ 8487 h 8517"/>
              <a:gd name="T12" fmla="*/ 29 w 5815"/>
              <a:gd name="T13" fmla="*/ 8487 h 8517"/>
              <a:gd name="T14" fmla="*/ 29 w 5815"/>
              <a:gd name="T15" fmla="*/ 29 h 8517"/>
              <a:gd name="T16" fmla="*/ 5785 w 5815"/>
              <a:gd name="T17" fmla="*/ 29 h 8517"/>
              <a:gd name="T18" fmla="*/ 5785 w 5815"/>
              <a:gd name="T19" fmla="*/ 8487 h 8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8517">
                <a:moveTo>
                  <a:pt x="5814" y="0"/>
                </a:moveTo>
                <a:lnTo>
                  <a:pt x="0" y="0"/>
                </a:lnTo>
                <a:lnTo>
                  <a:pt x="0" y="8516"/>
                </a:lnTo>
                <a:lnTo>
                  <a:pt x="5814" y="8516"/>
                </a:lnTo>
                <a:lnTo>
                  <a:pt x="5814" y="0"/>
                </a:lnTo>
                <a:close/>
                <a:moveTo>
                  <a:pt x="5785" y="8487"/>
                </a:moveTo>
                <a:lnTo>
                  <a:pt x="29" y="8487"/>
                </a:lnTo>
                <a:lnTo>
                  <a:pt x="29" y="29"/>
                </a:lnTo>
                <a:lnTo>
                  <a:pt x="5785" y="29"/>
                </a:lnTo>
                <a:lnTo>
                  <a:pt x="5785" y="8487"/>
                </a:lnTo>
                <a:close/>
              </a:path>
            </a:pathLst>
          </a:custGeom>
          <a:solidFill>
            <a:schemeClr val="tx2"/>
          </a:solidFill>
          <a:ln>
            <a:noFill/>
          </a:ln>
          <a:effectLst/>
        </p:spPr>
        <p:txBody>
          <a:bodyPr wrap="none" anchor="ctr"/>
          <a:lstStyle/>
          <a:p>
            <a:endParaRPr lang="nl-NL" sz="2449" dirty="0">
              <a:latin typeface="Lato Light" panose="020F0502020204030203" pitchFamily="34" charset="0"/>
            </a:endParaRPr>
          </a:p>
        </p:txBody>
      </p:sp>
      <p:sp>
        <p:nvSpPr>
          <p:cNvPr id="40" name="Freeform 37">
            <a:extLst>
              <a:ext uri="{FF2B5EF4-FFF2-40B4-BE49-F238E27FC236}">
                <a16:creationId xmlns:a16="http://schemas.microsoft.com/office/drawing/2014/main" id="{F2C9D47E-05A0-394E-90D0-0AB6AAF8963D}"/>
              </a:ext>
            </a:extLst>
          </p:cNvPr>
          <p:cNvSpPr>
            <a:spLocks noChangeArrowheads="1"/>
          </p:cNvSpPr>
          <p:nvPr/>
        </p:nvSpPr>
        <p:spPr bwMode="auto">
          <a:xfrm>
            <a:off x="5345229" y="3321793"/>
            <a:ext cx="2922473" cy="364997"/>
          </a:xfrm>
          <a:custGeom>
            <a:avLst/>
            <a:gdLst>
              <a:gd name="T0" fmla="*/ 5814 w 5815"/>
              <a:gd name="T1" fmla="*/ 1396 h 1397"/>
              <a:gd name="T2" fmla="*/ 0 w 5815"/>
              <a:gd name="T3" fmla="*/ 1396 h 1397"/>
              <a:gd name="T4" fmla="*/ 0 w 5815"/>
              <a:gd name="T5" fmla="*/ 0 h 1397"/>
              <a:gd name="T6" fmla="*/ 5814 w 5815"/>
              <a:gd name="T7" fmla="*/ 0 h 1397"/>
              <a:gd name="T8" fmla="*/ 5814 w 5815"/>
              <a:gd name="T9" fmla="*/ 1396 h 1397"/>
            </a:gdLst>
            <a:ahLst/>
            <a:cxnLst>
              <a:cxn ang="0">
                <a:pos x="T0" y="T1"/>
              </a:cxn>
              <a:cxn ang="0">
                <a:pos x="T2" y="T3"/>
              </a:cxn>
              <a:cxn ang="0">
                <a:pos x="T4" y="T5"/>
              </a:cxn>
              <a:cxn ang="0">
                <a:pos x="T6" y="T7"/>
              </a:cxn>
              <a:cxn ang="0">
                <a:pos x="T8" y="T9"/>
              </a:cxn>
            </a:cxnLst>
            <a:rect l="0" t="0" r="r" b="b"/>
            <a:pathLst>
              <a:path w="5815" h="1397">
                <a:moveTo>
                  <a:pt x="5814" y="1396"/>
                </a:moveTo>
                <a:lnTo>
                  <a:pt x="0" y="1396"/>
                </a:lnTo>
                <a:lnTo>
                  <a:pt x="0" y="0"/>
                </a:lnTo>
                <a:lnTo>
                  <a:pt x="5814" y="0"/>
                </a:lnTo>
                <a:lnTo>
                  <a:pt x="5814" y="1396"/>
                </a:lnTo>
              </a:path>
            </a:pathLst>
          </a:custGeom>
          <a:solidFill>
            <a:srgbClr val="4EAB58"/>
          </a:solidFill>
          <a:ln>
            <a:noFill/>
          </a:ln>
          <a:effectLst/>
        </p:spPr>
        <p:txBody>
          <a:bodyPr wrap="none" anchor="ctr"/>
          <a:lstStyle/>
          <a:p>
            <a:endParaRPr lang="nl-NL" sz="2449" dirty="0">
              <a:latin typeface="Lato Light" panose="020F0502020204030203" pitchFamily="34" charset="0"/>
            </a:endParaRPr>
          </a:p>
        </p:txBody>
      </p:sp>
      <p:sp>
        <p:nvSpPr>
          <p:cNvPr id="41" name="Freeform 38">
            <a:extLst>
              <a:ext uri="{FF2B5EF4-FFF2-40B4-BE49-F238E27FC236}">
                <a16:creationId xmlns:a16="http://schemas.microsoft.com/office/drawing/2014/main" id="{22A4684A-564E-7C46-AA5D-9F1265E24F7F}"/>
              </a:ext>
            </a:extLst>
          </p:cNvPr>
          <p:cNvSpPr>
            <a:spLocks noChangeArrowheads="1"/>
          </p:cNvSpPr>
          <p:nvPr/>
        </p:nvSpPr>
        <p:spPr bwMode="auto">
          <a:xfrm>
            <a:off x="4820034" y="3321983"/>
            <a:ext cx="1485321" cy="364997"/>
          </a:xfrm>
          <a:custGeom>
            <a:avLst/>
            <a:gdLst>
              <a:gd name="T0" fmla="*/ 2907 w 2908"/>
              <a:gd name="T1" fmla="*/ 1396 h 1397"/>
              <a:gd name="T2" fmla="*/ 0 w 2908"/>
              <a:gd name="T3" fmla="*/ 1396 h 1397"/>
              <a:gd name="T4" fmla="*/ 0 w 2908"/>
              <a:gd name="T5" fmla="*/ 0 h 1397"/>
              <a:gd name="T6" fmla="*/ 2907 w 2908"/>
              <a:gd name="T7" fmla="*/ 0 h 1397"/>
              <a:gd name="T8" fmla="*/ 2907 w 2908"/>
              <a:gd name="T9" fmla="*/ 1396 h 1397"/>
            </a:gdLst>
            <a:ahLst/>
            <a:cxnLst>
              <a:cxn ang="0">
                <a:pos x="T0" y="T1"/>
              </a:cxn>
              <a:cxn ang="0">
                <a:pos x="T2" y="T3"/>
              </a:cxn>
              <a:cxn ang="0">
                <a:pos x="T4" y="T5"/>
              </a:cxn>
              <a:cxn ang="0">
                <a:pos x="T6" y="T7"/>
              </a:cxn>
              <a:cxn ang="0">
                <a:pos x="T8" y="T9"/>
              </a:cxn>
            </a:cxnLst>
            <a:rect l="0" t="0" r="r" b="b"/>
            <a:pathLst>
              <a:path w="2908" h="1397">
                <a:moveTo>
                  <a:pt x="2907" y="1396"/>
                </a:moveTo>
                <a:lnTo>
                  <a:pt x="0" y="1396"/>
                </a:lnTo>
                <a:lnTo>
                  <a:pt x="0" y="0"/>
                </a:lnTo>
                <a:lnTo>
                  <a:pt x="2907" y="0"/>
                </a:lnTo>
                <a:lnTo>
                  <a:pt x="2907" y="1396"/>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42" name="Freeform 39">
            <a:extLst>
              <a:ext uri="{FF2B5EF4-FFF2-40B4-BE49-F238E27FC236}">
                <a16:creationId xmlns:a16="http://schemas.microsoft.com/office/drawing/2014/main" id="{50EC9807-22D0-4A4C-87A3-2CFFB841589F}"/>
              </a:ext>
            </a:extLst>
          </p:cNvPr>
          <p:cNvSpPr>
            <a:spLocks noChangeArrowheads="1"/>
          </p:cNvSpPr>
          <p:nvPr/>
        </p:nvSpPr>
        <p:spPr bwMode="auto">
          <a:xfrm>
            <a:off x="4140702" y="4822657"/>
            <a:ext cx="16120" cy="14969"/>
          </a:xfrm>
          <a:custGeom>
            <a:avLst/>
            <a:gdLst>
              <a:gd name="T0" fmla="*/ 59 w 60"/>
              <a:gd name="T1" fmla="*/ 0 h 59"/>
              <a:gd name="T2" fmla="*/ 59 w 60"/>
              <a:gd name="T3" fmla="*/ 58 h 59"/>
              <a:gd name="T4" fmla="*/ 0 w 60"/>
              <a:gd name="T5" fmla="*/ 58 h 59"/>
            </a:gdLst>
            <a:ahLst/>
            <a:cxnLst>
              <a:cxn ang="0">
                <a:pos x="T0" y="T1"/>
              </a:cxn>
              <a:cxn ang="0">
                <a:pos x="T2" y="T3"/>
              </a:cxn>
              <a:cxn ang="0">
                <a:pos x="T4" y="T5"/>
              </a:cxn>
            </a:cxnLst>
            <a:rect l="0" t="0" r="r" b="b"/>
            <a:pathLst>
              <a:path w="60" h="59">
                <a:moveTo>
                  <a:pt x="59" y="0"/>
                </a:moveTo>
                <a:lnTo>
                  <a:pt x="59" y="58"/>
                </a:lnTo>
                <a:lnTo>
                  <a:pt x="0" y="5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3" name="Line 40">
            <a:extLst>
              <a:ext uri="{FF2B5EF4-FFF2-40B4-BE49-F238E27FC236}">
                <a16:creationId xmlns:a16="http://schemas.microsoft.com/office/drawing/2014/main" id="{507CFB8F-E8C1-A940-AD0F-E92F20939C21}"/>
              </a:ext>
            </a:extLst>
          </p:cNvPr>
          <p:cNvSpPr>
            <a:spLocks noChangeShapeType="1"/>
          </p:cNvSpPr>
          <p:nvPr/>
        </p:nvSpPr>
        <p:spPr bwMode="auto">
          <a:xfrm flipH="1">
            <a:off x="3575359" y="4837625"/>
            <a:ext cx="536558"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4" name="Freeform 41">
            <a:extLst>
              <a:ext uri="{FF2B5EF4-FFF2-40B4-BE49-F238E27FC236}">
                <a16:creationId xmlns:a16="http://schemas.microsoft.com/office/drawing/2014/main" id="{16147CE3-C373-294E-A6CA-E5FAE214F894}"/>
              </a:ext>
            </a:extLst>
          </p:cNvPr>
          <p:cNvSpPr>
            <a:spLocks noChangeArrowheads="1"/>
          </p:cNvSpPr>
          <p:nvPr/>
        </p:nvSpPr>
        <p:spPr bwMode="auto">
          <a:xfrm>
            <a:off x="3545422" y="4822657"/>
            <a:ext cx="16120" cy="14969"/>
          </a:xfrm>
          <a:custGeom>
            <a:avLst/>
            <a:gdLst>
              <a:gd name="T0" fmla="*/ 59 w 60"/>
              <a:gd name="T1" fmla="*/ 58 h 59"/>
              <a:gd name="T2" fmla="*/ 0 w 60"/>
              <a:gd name="T3" fmla="*/ 58 h 59"/>
              <a:gd name="T4" fmla="*/ 0 w 60"/>
              <a:gd name="T5" fmla="*/ 0 h 59"/>
            </a:gdLst>
            <a:ahLst/>
            <a:cxnLst>
              <a:cxn ang="0">
                <a:pos x="T0" y="T1"/>
              </a:cxn>
              <a:cxn ang="0">
                <a:pos x="T2" y="T3"/>
              </a:cxn>
              <a:cxn ang="0">
                <a:pos x="T4" y="T5"/>
              </a:cxn>
            </a:cxnLst>
            <a:rect l="0" t="0" r="r" b="b"/>
            <a:pathLst>
              <a:path w="60" h="59">
                <a:moveTo>
                  <a:pt x="59" y="58"/>
                </a:moveTo>
                <a:lnTo>
                  <a:pt x="0" y="58"/>
                </a:lnTo>
                <a:lnTo>
                  <a:pt x="0"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5" name="Line 42">
            <a:extLst>
              <a:ext uri="{FF2B5EF4-FFF2-40B4-BE49-F238E27FC236}">
                <a16:creationId xmlns:a16="http://schemas.microsoft.com/office/drawing/2014/main" id="{B5CB88AC-4032-CB49-BCAD-C329B5E60A2D}"/>
              </a:ext>
            </a:extLst>
          </p:cNvPr>
          <p:cNvSpPr>
            <a:spLocks noChangeShapeType="1"/>
          </p:cNvSpPr>
          <p:nvPr/>
        </p:nvSpPr>
        <p:spPr bwMode="auto">
          <a:xfrm flipV="1">
            <a:off x="3545422" y="4274586"/>
            <a:ext cx="0" cy="519286"/>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6" name="Freeform 43">
            <a:extLst>
              <a:ext uri="{FF2B5EF4-FFF2-40B4-BE49-F238E27FC236}">
                <a16:creationId xmlns:a16="http://schemas.microsoft.com/office/drawing/2014/main" id="{BE5C8043-CD58-D04D-90DC-9272B74C3A29}"/>
              </a:ext>
            </a:extLst>
          </p:cNvPr>
          <p:cNvSpPr>
            <a:spLocks noChangeArrowheads="1"/>
          </p:cNvSpPr>
          <p:nvPr/>
        </p:nvSpPr>
        <p:spPr bwMode="auto">
          <a:xfrm>
            <a:off x="3545422" y="4245800"/>
            <a:ext cx="16120" cy="16120"/>
          </a:xfrm>
          <a:custGeom>
            <a:avLst/>
            <a:gdLst>
              <a:gd name="T0" fmla="*/ 0 w 60"/>
              <a:gd name="T1" fmla="*/ 59 h 60"/>
              <a:gd name="T2" fmla="*/ 0 w 60"/>
              <a:gd name="T3" fmla="*/ 0 h 60"/>
              <a:gd name="T4" fmla="*/ 59 w 60"/>
              <a:gd name="T5" fmla="*/ 0 h 60"/>
            </a:gdLst>
            <a:ahLst/>
            <a:cxnLst>
              <a:cxn ang="0">
                <a:pos x="T0" y="T1"/>
              </a:cxn>
              <a:cxn ang="0">
                <a:pos x="T2" y="T3"/>
              </a:cxn>
              <a:cxn ang="0">
                <a:pos x="T4" y="T5"/>
              </a:cxn>
            </a:cxnLst>
            <a:rect l="0" t="0" r="r" b="b"/>
            <a:pathLst>
              <a:path w="60" h="60">
                <a:moveTo>
                  <a:pt x="0" y="59"/>
                </a:moveTo>
                <a:lnTo>
                  <a:pt x="0" y="0"/>
                </a:lnTo>
                <a:lnTo>
                  <a:pt x="59"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7" name="Line 44">
            <a:extLst>
              <a:ext uri="{FF2B5EF4-FFF2-40B4-BE49-F238E27FC236}">
                <a16:creationId xmlns:a16="http://schemas.microsoft.com/office/drawing/2014/main" id="{EAF8B230-1960-844F-B449-C6E4E9839CEC}"/>
              </a:ext>
            </a:extLst>
          </p:cNvPr>
          <p:cNvSpPr>
            <a:spLocks noChangeShapeType="1"/>
          </p:cNvSpPr>
          <p:nvPr/>
        </p:nvSpPr>
        <p:spPr bwMode="auto">
          <a:xfrm>
            <a:off x="3591478" y="4245800"/>
            <a:ext cx="534255"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8" name="Freeform 45">
            <a:extLst>
              <a:ext uri="{FF2B5EF4-FFF2-40B4-BE49-F238E27FC236}">
                <a16:creationId xmlns:a16="http://schemas.microsoft.com/office/drawing/2014/main" id="{AE352FFD-1067-2041-AC21-CFAE3998F2C7}"/>
              </a:ext>
            </a:extLst>
          </p:cNvPr>
          <p:cNvSpPr>
            <a:spLocks noChangeArrowheads="1"/>
          </p:cNvSpPr>
          <p:nvPr/>
        </p:nvSpPr>
        <p:spPr bwMode="auto">
          <a:xfrm>
            <a:off x="4140702" y="4245800"/>
            <a:ext cx="16120" cy="16120"/>
          </a:xfrm>
          <a:custGeom>
            <a:avLst/>
            <a:gdLst>
              <a:gd name="T0" fmla="*/ 0 w 60"/>
              <a:gd name="T1" fmla="*/ 0 h 60"/>
              <a:gd name="T2" fmla="*/ 59 w 60"/>
              <a:gd name="T3" fmla="*/ 0 h 60"/>
              <a:gd name="T4" fmla="*/ 59 w 60"/>
              <a:gd name="T5" fmla="*/ 59 h 60"/>
            </a:gdLst>
            <a:ahLst/>
            <a:cxnLst>
              <a:cxn ang="0">
                <a:pos x="T0" y="T1"/>
              </a:cxn>
              <a:cxn ang="0">
                <a:pos x="T2" y="T3"/>
              </a:cxn>
              <a:cxn ang="0">
                <a:pos x="T4" y="T5"/>
              </a:cxn>
            </a:cxnLst>
            <a:rect l="0" t="0" r="r" b="b"/>
            <a:pathLst>
              <a:path w="60" h="60">
                <a:moveTo>
                  <a:pt x="0" y="0"/>
                </a:moveTo>
                <a:lnTo>
                  <a:pt x="59" y="0"/>
                </a:lnTo>
                <a:lnTo>
                  <a:pt x="59" y="5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49" name="Line 46">
            <a:extLst>
              <a:ext uri="{FF2B5EF4-FFF2-40B4-BE49-F238E27FC236}">
                <a16:creationId xmlns:a16="http://schemas.microsoft.com/office/drawing/2014/main" id="{99F3042E-3206-EF44-A672-67691658946E}"/>
              </a:ext>
            </a:extLst>
          </p:cNvPr>
          <p:cNvSpPr>
            <a:spLocks noChangeShapeType="1"/>
          </p:cNvSpPr>
          <p:nvPr/>
        </p:nvSpPr>
        <p:spPr bwMode="auto">
          <a:xfrm>
            <a:off x="4156822" y="4290706"/>
            <a:ext cx="0" cy="516983"/>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50" name="Freeform 47">
            <a:extLst>
              <a:ext uri="{FF2B5EF4-FFF2-40B4-BE49-F238E27FC236}">
                <a16:creationId xmlns:a16="http://schemas.microsoft.com/office/drawing/2014/main" id="{00460F3A-9E18-DC4A-BD15-FCAFCFF3D171}"/>
              </a:ext>
            </a:extLst>
          </p:cNvPr>
          <p:cNvSpPr>
            <a:spLocks noChangeArrowheads="1"/>
          </p:cNvSpPr>
          <p:nvPr/>
        </p:nvSpPr>
        <p:spPr bwMode="auto">
          <a:xfrm>
            <a:off x="4512958" y="2041613"/>
            <a:ext cx="2922473" cy="934946"/>
          </a:xfrm>
          <a:custGeom>
            <a:avLst/>
            <a:gdLst>
              <a:gd name="T0" fmla="*/ 5814 w 5815"/>
              <a:gd name="T1" fmla="*/ 0 h 3582"/>
              <a:gd name="T2" fmla="*/ 0 w 5815"/>
              <a:gd name="T3" fmla="*/ 0 h 3582"/>
              <a:gd name="T4" fmla="*/ 0 w 5815"/>
              <a:gd name="T5" fmla="*/ 3581 h 3582"/>
              <a:gd name="T6" fmla="*/ 5814 w 5815"/>
              <a:gd name="T7" fmla="*/ 3581 h 3582"/>
              <a:gd name="T8" fmla="*/ 5814 w 5815"/>
              <a:gd name="T9" fmla="*/ 0 h 3582"/>
              <a:gd name="T10" fmla="*/ 5785 w 5815"/>
              <a:gd name="T11" fmla="*/ 3552 h 3582"/>
              <a:gd name="T12" fmla="*/ 29 w 5815"/>
              <a:gd name="T13" fmla="*/ 3552 h 3582"/>
              <a:gd name="T14" fmla="*/ 29 w 5815"/>
              <a:gd name="T15" fmla="*/ 29 h 3582"/>
              <a:gd name="T16" fmla="*/ 5785 w 5815"/>
              <a:gd name="T17" fmla="*/ 29 h 3582"/>
              <a:gd name="T18" fmla="*/ 5785 w 5815"/>
              <a:gd name="T19" fmla="*/ 355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3582">
                <a:moveTo>
                  <a:pt x="5814" y="0"/>
                </a:moveTo>
                <a:lnTo>
                  <a:pt x="0" y="0"/>
                </a:lnTo>
                <a:lnTo>
                  <a:pt x="0" y="3581"/>
                </a:lnTo>
                <a:lnTo>
                  <a:pt x="5814" y="3581"/>
                </a:lnTo>
                <a:lnTo>
                  <a:pt x="5814" y="0"/>
                </a:lnTo>
                <a:close/>
                <a:moveTo>
                  <a:pt x="5785" y="3552"/>
                </a:moveTo>
                <a:lnTo>
                  <a:pt x="29" y="3552"/>
                </a:lnTo>
                <a:lnTo>
                  <a:pt x="29" y="29"/>
                </a:lnTo>
                <a:lnTo>
                  <a:pt x="5785" y="29"/>
                </a:lnTo>
                <a:lnTo>
                  <a:pt x="5785" y="3552"/>
                </a:lnTo>
                <a:close/>
              </a:path>
            </a:pathLst>
          </a:custGeom>
          <a:solidFill>
            <a:srgbClr val="333E48"/>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51" name="Freeform 48">
            <a:extLst>
              <a:ext uri="{FF2B5EF4-FFF2-40B4-BE49-F238E27FC236}">
                <a16:creationId xmlns:a16="http://schemas.microsoft.com/office/drawing/2014/main" id="{05B71113-9F5D-DF46-9D21-682051184BD9}"/>
              </a:ext>
            </a:extLst>
          </p:cNvPr>
          <p:cNvSpPr>
            <a:spLocks noChangeArrowheads="1"/>
          </p:cNvSpPr>
          <p:nvPr/>
        </p:nvSpPr>
        <p:spPr bwMode="auto">
          <a:xfrm>
            <a:off x="4512958" y="2041614"/>
            <a:ext cx="2922473" cy="364997"/>
          </a:xfrm>
          <a:custGeom>
            <a:avLst/>
            <a:gdLst>
              <a:gd name="T0" fmla="*/ 5814 w 5815"/>
              <a:gd name="T1" fmla="*/ 1397 h 1398"/>
              <a:gd name="T2" fmla="*/ 0 w 5815"/>
              <a:gd name="T3" fmla="*/ 1397 h 1398"/>
              <a:gd name="T4" fmla="*/ 0 w 5815"/>
              <a:gd name="T5" fmla="*/ 0 h 1398"/>
              <a:gd name="T6" fmla="*/ 5814 w 5815"/>
              <a:gd name="T7" fmla="*/ 0 h 1398"/>
              <a:gd name="T8" fmla="*/ 5814 w 5815"/>
              <a:gd name="T9" fmla="*/ 1397 h 1398"/>
            </a:gdLst>
            <a:ahLst/>
            <a:cxnLst>
              <a:cxn ang="0">
                <a:pos x="T0" y="T1"/>
              </a:cxn>
              <a:cxn ang="0">
                <a:pos x="T2" y="T3"/>
              </a:cxn>
              <a:cxn ang="0">
                <a:pos x="T4" y="T5"/>
              </a:cxn>
              <a:cxn ang="0">
                <a:pos x="T6" y="T7"/>
              </a:cxn>
              <a:cxn ang="0">
                <a:pos x="T8" y="T9"/>
              </a:cxn>
            </a:cxnLst>
            <a:rect l="0" t="0" r="r" b="b"/>
            <a:pathLst>
              <a:path w="5815" h="1398">
                <a:moveTo>
                  <a:pt x="5814" y="1397"/>
                </a:moveTo>
                <a:lnTo>
                  <a:pt x="0" y="1397"/>
                </a:lnTo>
                <a:lnTo>
                  <a:pt x="0" y="0"/>
                </a:lnTo>
                <a:lnTo>
                  <a:pt x="5814" y="0"/>
                </a:lnTo>
                <a:lnTo>
                  <a:pt x="5814" y="1397"/>
                </a:lnTo>
              </a:path>
            </a:pathLst>
          </a:custGeom>
          <a:solidFill>
            <a:srgbClr val="4EAB58"/>
          </a:solidFill>
          <a:ln>
            <a:noFill/>
          </a:ln>
          <a:effectLst/>
        </p:spPr>
        <p:txBody>
          <a:bodyPr wrap="none" anchor="ctr"/>
          <a:lstStyle/>
          <a:p>
            <a:endParaRPr lang="nl-NL" sz="2449" dirty="0">
              <a:latin typeface="Lato Light" panose="020F0502020204030203" pitchFamily="34" charset="0"/>
            </a:endParaRPr>
          </a:p>
        </p:txBody>
      </p:sp>
      <p:sp>
        <p:nvSpPr>
          <p:cNvPr id="52" name="Freeform 49">
            <a:extLst>
              <a:ext uri="{FF2B5EF4-FFF2-40B4-BE49-F238E27FC236}">
                <a16:creationId xmlns:a16="http://schemas.microsoft.com/office/drawing/2014/main" id="{6315282E-8D3F-7F4A-89C5-EE55D16A633F}"/>
              </a:ext>
            </a:extLst>
          </p:cNvPr>
          <p:cNvSpPr>
            <a:spLocks noChangeArrowheads="1"/>
          </p:cNvSpPr>
          <p:nvPr/>
        </p:nvSpPr>
        <p:spPr bwMode="auto">
          <a:xfrm>
            <a:off x="4512958" y="2041614"/>
            <a:ext cx="1485321" cy="364997"/>
          </a:xfrm>
          <a:custGeom>
            <a:avLst/>
            <a:gdLst>
              <a:gd name="T0" fmla="*/ 2907 w 2908"/>
              <a:gd name="T1" fmla="*/ 1397 h 1398"/>
              <a:gd name="T2" fmla="*/ 0 w 2908"/>
              <a:gd name="T3" fmla="*/ 1397 h 1398"/>
              <a:gd name="T4" fmla="*/ 0 w 2908"/>
              <a:gd name="T5" fmla="*/ 0 h 1398"/>
              <a:gd name="T6" fmla="*/ 2907 w 2908"/>
              <a:gd name="T7" fmla="*/ 0 h 1398"/>
              <a:gd name="T8" fmla="*/ 2907 w 2908"/>
              <a:gd name="T9" fmla="*/ 1397 h 1398"/>
            </a:gdLst>
            <a:ahLst/>
            <a:cxnLst>
              <a:cxn ang="0">
                <a:pos x="T0" y="T1"/>
              </a:cxn>
              <a:cxn ang="0">
                <a:pos x="T2" y="T3"/>
              </a:cxn>
              <a:cxn ang="0">
                <a:pos x="T4" y="T5"/>
              </a:cxn>
              <a:cxn ang="0">
                <a:pos x="T6" y="T7"/>
              </a:cxn>
              <a:cxn ang="0">
                <a:pos x="T8" y="T9"/>
              </a:cxn>
            </a:cxnLst>
            <a:rect l="0" t="0" r="r" b="b"/>
            <a:pathLst>
              <a:path w="2908" h="1398">
                <a:moveTo>
                  <a:pt x="2907" y="1397"/>
                </a:moveTo>
                <a:lnTo>
                  <a:pt x="0" y="1397"/>
                </a:lnTo>
                <a:lnTo>
                  <a:pt x="0" y="0"/>
                </a:lnTo>
                <a:lnTo>
                  <a:pt x="2907" y="0"/>
                </a:lnTo>
                <a:lnTo>
                  <a:pt x="2907" y="1397"/>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60" name="Freeform 57">
            <a:extLst>
              <a:ext uri="{FF2B5EF4-FFF2-40B4-BE49-F238E27FC236}">
                <a16:creationId xmlns:a16="http://schemas.microsoft.com/office/drawing/2014/main" id="{F6C639E1-3442-AB45-9692-3715F5102B84}"/>
              </a:ext>
            </a:extLst>
          </p:cNvPr>
          <p:cNvSpPr>
            <a:spLocks noChangeArrowheads="1"/>
          </p:cNvSpPr>
          <p:nvPr/>
        </p:nvSpPr>
        <p:spPr bwMode="auto">
          <a:xfrm>
            <a:off x="3545422" y="3781782"/>
            <a:ext cx="611400" cy="195740"/>
          </a:xfrm>
          <a:custGeom>
            <a:avLst/>
            <a:gdLst>
              <a:gd name="T0" fmla="*/ 0 w 2340"/>
              <a:gd name="T1" fmla="*/ 748 h 749"/>
              <a:gd name="T2" fmla="*/ 2339 w 2340"/>
              <a:gd name="T3" fmla="*/ 748 h 749"/>
              <a:gd name="T4" fmla="*/ 2339 w 2340"/>
              <a:gd name="T5" fmla="*/ 0 h 749"/>
              <a:gd name="T6" fmla="*/ 0 w 2340"/>
              <a:gd name="T7" fmla="*/ 0 h 749"/>
              <a:gd name="T8" fmla="*/ 0 w 2340"/>
              <a:gd name="T9" fmla="*/ 748 h 749"/>
            </a:gdLst>
            <a:ahLst/>
            <a:cxnLst>
              <a:cxn ang="0">
                <a:pos x="T0" y="T1"/>
              </a:cxn>
              <a:cxn ang="0">
                <a:pos x="T2" y="T3"/>
              </a:cxn>
              <a:cxn ang="0">
                <a:pos x="T4" y="T5"/>
              </a:cxn>
              <a:cxn ang="0">
                <a:pos x="T6" y="T7"/>
              </a:cxn>
              <a:cxn ang="0">
                <a:pos x="T8" y="T9"/>
              </a:cxn>
            </a:cxnLst>
            <a:rect l="0" t="0" r="r" b="b"/>
            <a:pathLst>
              <a:path w="2340" h="749">
                <a:moveTo>
                  <a:pt x="0" y="748"/>
                </a:moveTo>
                <a:lnTo>
                  <a:pt x="2339" y="748"/>
                </a:lnTo>
                <a:lnTo>
                  <a:pt x="2339" y="0"/>
                </a:lnTo>
                <a:lnTo>
                  <a:pt x="0" y="0"/>
                </a:lnTo>
                <a:lnTo>
                  <a:pt x="0" y="74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61" name="Freeform 58">
            <a:extLst>
              <a:ext uri="{FF2B5EF4-FFF2-40B4-BE49-F238E27FC236}">
                <a16:creationId xmlns:a16="http://schemas.microsoft.com/office/drawing/2014/main" id="{75D4860B-B910-9941-9B25-1E1A33D1B38C}"/>
              </a:ext>
            </a:extLst>
          </p:cNvPr>
          <p:cNvSpPr>
            <a:spLocks noChangeArrowheads="1"/>
          </p:cNvSpPr>
          <p:nvPr/>
        </p:nvSpPr>
        <p:spPr bwMode="auto">
          <a:xfrm>
            <a:off x="2038225" y="3782933"/>
            <a:ext cx="1230859" cy="339667"/>
          </a:xfrm>
          <a:custGeom>
            <a:avLst/>
            <a:gdLst>
              <a:gd name="T0" fmla="*/ 0 w 4713"/>
              <a:gd name="T1" fmla="*/ 1301 h 1302"/>
              <a:gd name="T2" fmla="*/ 4712 w 4713"/>
              <a:gd name="T3" fmla="*/ 1301 h 1302"/>
              <a:gd name="T4" fmla="*/ 4712 w 4713"/>
              <a:gd name="T5" fmla="*/ 0 h 1302"/>
              <a:gd name="T6" fmla="*/ 0 w 4713"/>
              <a:gd name="T7" fmla="*/ 0 h 1302"/>
              <a:gd name="T8" fmla="*/ 0 w 4713"/>
              <a:gd name="T9" fmla="*/ 1301 h 1302"/>
            </a:gdLst>
            <a:ahLst/>
            <a:cxnLst>
              <a:cxn ang="0">
                <a:pos x="T0" y="T1"/>
              </a:cxn>
              <a:cxn ang="0">
                <a:pos x="T2" y="T3"/>
              </a:cxn>
              <a:cxn ang="0">
                <a:pos x="T4" y="T5"/>
              </a:cxn>
              <a:cxn ang="0">
                <a:pos x="T6" y="T7"/>
              </a:cxn>
              <a:cxn ang="0">
                <a:pos x="T8" y="T9"/>
              </a:cxn>
            </a:cxnLst>
            <a:rect l="0" t="0" r="r" b="b"/>
            <a:pathLst>
              <a:path w="4713" h="1302">
                <a:moveTo>
                  <a:pt x="0" y="1301"/>
                </a:moveTo>
                <a:lnTo>
                  <a:pt x="4712" y="1301"/>
                </a:lnTo>
                <a:lnTo>
                  <a:pt x="4712" y="0"/>
                </a:lnTo>
                <a:lnTo>
                  <a:pt x="0" y="0"/>
                </a:lnTo>
                <a:lnTo>
                  <a:pt x="0" y="1301"/>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62" name="Freeform 59">
            <a:extLst>
              <a:ext uri="{FF2B5EF4-FFF2-40B4-BE49-F238E27FC236}">
                <a16:creationId xmlns:a16="http://schemas.microsoft.com/office/drawing/2014/main" id="{294FDB76-1A83-0244-97CB-E1A46A05469C}"/>
              </a:ext>
            </a:extLst>
          </p:cNvPr>
          <p:cNvSpPr>
            <a:spLocks noChangeArrowheads="1"/>
          </p:cNvSpPr>
          <p:nvPr/>
        </p:nvSpPr>
        <p:spPr bwMode="auto">
          <a:xfrm>
            <a:off x="2038225" y="4258466"/>
            <a:ext cx="1230859" cy="579160"/>
          </a:xfrm>
          <a:custGeom>
            <a:avLst/>
            <a:gdLst>
              <a:gd name="T0" fmla="*/ 0 w 4713"/>
              <a:gd name="T1" fmla="*/ 2219 h 2220"/>
              <a:gd name="T2" fmla="*/ 4712 w 4713"/>
              <a:gd name="T3" fmla="*/ 2219 h 2220"/>
              <a:gd name="T4" fmla="*/ 4712 w 4713"/>
              <a:gd name="T5" fmla="*/ 0 h 2220"/>
              <a:gd name="T6" fmla="*/ 0 w 4713"/>
              <a:gd name="T7" fmla="*/ 0 h 2220"/>
              <a:gd name="T8" fmla="*/ 0 w 4713"/>
              <a:gd name="T9" fmla="*/ 2219 h 2220"/>
            </a:gdLst>
            <a:ahLst/>
            <a:cxnLst>
              <a:cxn ang="0">
                <a:pos x="T0" y="T1"/>
              </a:cxn>
              <a:cxn ang="0">
                <a:pos x="T2" y="T3"/>
              </a:cxn>
              <a:cxn ang="0">
                <a:pos x="T4" y="T5"/>
              </a:cxn>
              <a:cxn ang="0">
                <a:pos x="T6" y="T7"/>
              </a:cxn>
              <a:cxn ang="0">
                <a:pos x="T8" y="T9"/>
              </a:cxn>
            </a:cxnLst>
            <a:rect l="0" t="0" r="r" b="b"/>
            <a:pathLst>
              <a:path w="4713" h="2220">
                <a:moveTo>
                  <a:pt x="0" y="2219"/>
                </a:moveTo>
                <a:lnTo>
                  <a:pt x="4712" y="2219"/>
                </a:lnTo>
                <a:lnTo>
                  <a:pt x="4712" y="0"/>
                </a:lnTo>
                <a:lnTo>
                  <a:pt x="0" y="0"/>
                </a:lnTo>
                <a:lnTo>
                  <a:pt x="0" y="221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67" name="Freeform 64">
            <a:extLst>
              <a:ext uri="{FF2B5EF4-FFF2-40B4-BE49-F238E27FC236}">
                <a16:creationId xmlns:a16="http://schemas.microsoft.com/office/drawing/2014/main" id="{C5384B4F-33B8-C04F-8637-020810594EA6}"/>
              </a:ext>
            </a:extLst>
          </p:cNvPr>
          <p:cNvSpPr>
            <a:spLocks noChangeArrowheads="1"/>
          </p:cNvSpPr>
          <p:nvPr/>
        </p:nvSpPr>
        <p:spPr bwMode="auto">
          <a:xfrm>
            <a:off x="3467127" y="2105327"/>
            <a:ext cx="103627" cy="171560"/>
          </a:xfrm>
          <a:custGeom>
            <a:avLst/>
            <a:gdLst>
              <a:gd name="T0" fmla="*/ 329 w 399"/>
              <a:gd name="T1" fmla="*/ 654 h 655"/>
              <a:gd name="T2" fmla="*/ 329 w 399"/>
              <a:gd name="T3" fmla="*/ 654 h 655"/>
              <a:gd name="T4" fmla="*/ 285 w 399"/>
              <a:gd name="T5" fmla="*/ 635 h 655"/>
              <a:gd name="T6" fmla="*/ 23 w 399"/>
              <a:gd name="T7" fmla="*/ 375 h 655"/>
              <a:gd name="T8" fmla="*/ 23 w 399"/>
              <a:gd name="T9" fmla="*/ 375 h 655"/>
              <a:gd name="T10" fmla="*/ 23 w 399"/>
              <a:gd name="T11" fmla="*/ 286 h 655"/>
              <a:gd name="T12" fmla="*/ 285 w 399"/>
              <a:gd name="T13" fmla="*/ 25 h 655"/>
              <a:gd name="T14" fmla="*/ 285 w 399"/>
              <a:gd name="T15" fmla="*/ 25 h 655"/>
              <a:gd name="T16" fmla="*/ 374 w 399"/>
              <a:gd name="T17" fmla="*/ 25 h 655"/>
              <a:gd name="T18" fmla="*/ 374 w 399"/>
              <a:gd name="T19" fmla="*/ 25 h 655"/>
              <a:gd name="T20" fmla="*/ 374 w 399"/>
              <a:gd name="T21" fmla="*/ 114 h 655"/>
              <a:gd name="T22" fmla="*/ 157 w 399"/>
              <a:gd name="T23" fmla="*/ 331 h 655"/>
              <a:gd name="T24" fmla="*/ 374 w 399"/>
              <a:gd name="T25" fmla="*/ 547 h 655"/>
              <a:gd name="T26" fmla="*/ 374 w 399"/>
              <a:gd name="T27" fmla="*/ 547 h 655"/>
              <a:gd name="T28" fmla="*/ 374 w 399"/>
              <a:gd name="T29" fmla="*/ 635 h 655"/>
              <a:gd name="T30" fmla="*/ 374 w 399"/>
              <a:gd name="T31" fmla="*/ 635 h 655"/>
              <a:gd name="T32" fmla="*/ 329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329" y="654"/>
                </a:moveTo>
                <a:lnTo>
                  <a:pt x="329" y="654"/>
                </a:lnTo>
                <a:cubicBezTo>
                  <a:pt x="313" y="654"/>
                  <a:pt x="297" y="648"/>
                  <a:pt x="285" y="635"/>
                </a:cubicBezTo>
                <a:lnTo>
                  <a:pt x="23" y="375"/>
                </a:lnTo>
                <a:lnTo>
                  <a:pt x="23" y="375"/>
                </a:lnTo>
                <a:cubicBezTo>
                  <a:pt x="0" y="351"/>
                  <a:pt x="0" y="311"/>
                  <a:pt x="23" y="286"/>
                </a:cubicBezTo>
                <a:lnTo>
                  <a:pt x="285" y="25"/>
                </a:lnTo>
                <a:lnTo>
                  <a:pt x="285" y="25"/>
                </a:lnTo>
                <a:cubicBezTo>
                  <a:pt x="309" y="0"/>
                  <a:pt x="349" y="0"/>
                  <a:pt x="374" y="25"/>
                </a:cubicBezTo>
                <a:lnTo>
                  <a:pt x="374" y="25"/>
                </a:lnTo>
                <a:cubicBezTo>
                  <a:pt x="398" y="50"/>
                  <a:pt x="398" y="89"/>
                  <a:pt x="374" y="114"/>
                </a:cubicBezTo>
                <a:lnTo>
                  <a:pt x="157" y="331"/>
                </a:lnTo>
                <a:lnTo>
                  <a:pt x="374" y="547"/>
                </a:lnTo>
                <a:lnTo>
                  <a:pt x="374" y="547"/>
                </a:lnTo>
                <a:cubicBezTo>
                  <a:pt x="398" y="571"/>
                  <a:pt x="398" y="611"/>
                  <a:pt x="374" y="635"/>
                </a:cubicBezTo>
                <a:lnTo>
                  <a:pt x="374" y="635"/>
                </a:lnTo>
                <a:cubicBezTo>
                  <a:pt x="361" y="648"/>
                  <a:pt x="345" y="654"/>
                  <a:pt x="329"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70" name="Freeform 67">
            <a:extLst>
              <a:ext uri="{FF2B5EF4-FFF2-40B4-BE49-F238E27FC236}">
                <a16:creationId xmlns:a16="http://schemas.microsoft.com/office/drawing/2014/main" id="{4A598D89-91B6-D849-8065-E430DBC6DB6F}"/>
              </a:ext>
            </a:extLst>
          </p:cNvPr>
          <p:cNvSpPr>
            <a:spLocks noChangeArrowheads="1"/>
          </p:cNvSpPr>
          <p:nvPr/>
        </p:nvSpPr>
        <p:spPr bwMode="auto">
          <a:xfrm>
            <a:off x="3860909" y="2105327"/>
            <a:ext cx="103627" cy="171560"/>
          </a:xfrm>
          <a:custGeom>
            <a:avLst/>
            <a:gdLst>
              <a:gd name="T0" fmla="*/ 68 w 399"/>
              <a:gd name="T1" fmla="*/ 654 h 655"/>
              <a:gd name="T2" fmla="*/ 68 w 399"/>
              <a:gd name="T3" fmla="*/ 654 h 655"/>
              <a:gd name="T4" fmla="*/ 112 w 399"/>
              <a:gd name="T5" fmla="*/ 635 h 655"/>
              <a:gd name="T6" fmla="*/ 374 w 399"/>
              <a:gd name="T7" fmla="*/ 375 h 655"/>
              <a:gd name="T8" fmla="*/ 374 w 399"/>
              <a:gd name="T9" fmla="*/ 375 h 655"/>
              <a:gd name="T10" fmla="*/ 374 w 399"/>
              <a:gd name="T11" fmla="*/ 286 h 655"/>
              <a:gd name="T12" fmla="*/ 112 w 399"/>
              <a:gd name="T13" fmla="*/ 25 h 655"/>
              <a:gd name="T14" fmla="*/ 112 w 399"/>
              <a:gd name="T15" fmla="*/ 25 h 655"/>
              <a:gd name="T16" fmla="*/ 24 w 399"/>
              <a:gd name="T17" fmla="*/ 25 h 655"/>
              <a:gd name="T18" fmla="*/ 24 w 399"/>
              <a:gd name="T19" fmla="*/ 25 h 655"/>
              <a:gd name="T20" fmla="*/ 24 w 399"/>
              <a:gd name="T21" fmla="*/ 114 h 655"/>
              <a:gd name="T22" fmla="*/ 240 w 399"/>
              <a:gd name="T23" fmla="*/ 331 h 655"/>
              <a:gd name="T24" fmla="*/ 24 w 399"/>
              <a:gd name="T25" fmla="*/ 547 h 655"/>
              <a:gd name="T26" fmla="*/ 24 w 399"/>
              <a:gd name="T27" fmla="*/ 547 h 655"/>
              <a:gd name="T28" fmla="*/ 24 w 399"/>
              <a:gd name="T29" fmla="*/ 635 h 655"/>
              <a:gd name="T30" fmla="*/ 24 w 399"/>
              <a:gd name="T31" fmla="*/ 635 h 655"/>
              <a:gd name="T32" fmla="*/ 68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68" y="654"/>
                </a:moveTo>
                <a:lnTo>
                  <a:pt x="68" y="654"/>
                </a:lnTo>
                <a:cubicBezTo>
                  <a:pt x="84" y="654"/>
                  <a:pt x="100" y="648"/>
                  <a:pt x="112" y="635"/>
                </a:cubicBezTo>
                <a:lnTo>
                  <a:pt x="374" y="375"/>
                </a:lnTo>
                <a:lnTo>
                  <a:pt x="374" y="375"/>
                </a:lnTo>
                <a:cubicBezTo>
                  <a:pt x="398" y="351"/>
                  <a:pt x="398" y="311"/>
                  <a:pt x="374" y="286"/>
                </a:cubicBezTo>
                <a:lnTo>
                  <a:pt x="112" y="25"/>
                </a:lnTo>
                <a:lnTo>
                  <a:pt x="112" y="25"/>
                </a:lnTo>
                <a:cubicBezTo>
                  <a:pt x="88" y="0"/>
                  <a:pt x="48" y="0"/>
                  <a:pt x="24" y="25"/>
                </a:cubicBezTo>
                <a:lnTo>
                  <a:pt x="24" y="25"/>
                </a:lnTo>
                <a:cubicBezTo>
                  <a:pt x="0" y="50"/>
                  <a:pt x="0" y="89"/>
                  <a:pt x="24" y="114"/>
                </a:cubicBezTo>
                <a:lnTo>
                  <a:pt x="240" y="331"/>
                </a:lnTo>
                <a:lnTo>
                  <a:pt x="24" y="547"/>
                </a:lnTo>
                <a:lnTo>
                  <a:pt x="24" y="547"/>
                </a:lnTo>
                <a:cubicBezTo>
                  <a:pt x="0" y="571"/>
                  <a:pt x="0" y="611"/>
                  <a:pt x="24" y="635"/>
                </a:cubicBezTo>
                <a:lnTo>
                  <a:pt x="24" y="635"/>
                </a:lnTo>
                <a:cubicBezTo>
                  <a:pt x="36" y="648"/>
                  <a:pt x="52" y="654"/>
                  <a:pt x="68"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71" name="Freeform 68">
            <a:extLst>
              <a:ext uri="{FF2B5EF4-FFF2-40B4-BE49-F238E27FC236}">
                <a16:creationId xmlns:a16="http://schemas.microsoft.com/office/drawing/2014/main" id="{8A25E8F4-0DA5-724B-B3A0-9D7350A03751}"/>
              </a:ext>
            </a:extLst>
          </p:cNvPr>
          <p:cNvSpPr>
            <a:spLocks noChangeArrowheads="1"/>
          </p:cNvSpPr>
          <p:nvPr/>
        </p:nvSpPr>
        <p:spPr bwMode="auto">
          <a:xfrm>
            <a:off x="3784916" y="2067330"/>
            <a:ext cx="123202" cy="247554"/>
          </a:xfrm>
          <a:custGeom>
            <a:avLst/>
            <a:gdLst>
              <a:gd name="T0" fmla="*/ 473 w 474"/>
              <a:gd name="T1" fmla="*/ 0 h 949"/>
              <a:gd name="T2" fmla="*/ 473 w 474"/>
              <a:gd name="T3" fmla="*/ 0 h 949"/>
              <a:gd name="T4" fmla="*/ 0 w 474"/>
              <a:gd name="T5" fmla="*/ 475 h 949"/>
              <a:gd name="T6" fmla="*/ 0 w 474"/>
              <a:gd name="T7" fmla="*/ 475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3"/>
                  <a:pt x="0" y="475"/>
                </a:cubicBezTo>
                <a:lnTo>
                  <a:pt x="0" y="475"/>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75" name="Freeform 72">
            <a:extLst>
              <a:ext uri="{FF2B5EF4-FFF2-40B4-BE49-F238E27FC236}">
                <a16:creationId xmlns:a16="http://schemas.microsoft.com/office/drawing/2014/main" id="{800BBBCC-0864-2E48-9168-0DA0EA2DA07B}"/>
              </a:ext>
            </a:extLst>
          </p:cNvPr>
          <p:cNvSpPr>
            <a:spLocks noChangeArrowheads="1"/>
          </p:cNvSpPr>
          <p:nvPr/>
        </p:nvSpPr>
        <p:spPr bwMode="auto">
          <a:xfrm>
            <a:off x="3399193" y="2641885"/>
            <a:ext cx="247553" cy="247553"/>
          </a:xfrm>
          <a:custGeom>
            <a:avLst/>
            <a:gdLst>
              <a:gd name="T0" fmla="*/ 948 w 949"/>
              <a:gd name="T1" fmla="*/ 474 h 949"/>
              <a:gd name="T2" fmla="*/ 948 w 949"/>
              <a:gd name="T3" fmla="*/ 474 h 949"/>
              <a:gd name="T4" fmla="*/ 474 w 949"/>
              <a:gd name="T5" fmla="*/ 0 h 949"/>
              <a:gd name="T6" fmla="*/ 474 w 949"/>
              <a:gd name="T7" fmla="*/ 0 h 949"/>
              <a:gd name="T8" fmla="*/ 0 w 949"/>
              <a:gd name="T9" fmla="*/ 474 h 949"/>
              <a:gd name="T10" fmla="*/ 0 w 949"/>
              <a:gd name="T11" fmla="*/ 474 h 949"/>
              <a:gd name="T12" fmla="*/ 474 w 949"/>
              <a:gd name="T13" fmla="*/ 948 h 949"/>
              <a:gd name="T14" fmla="*/ 474 w 949"/>
              <a:gd name="T15" fmla="*/ 948 h 949"/>
              <a:gd name="T16" fmla="*/ 948 w 949"/>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4"/>
                </a:moveTo>
                <a:lnTo>
                  <a:pt x="948" y="474"/>
                </a:lnTo>
                <a:cubicBezTo>
                  <a:pt x="948" y="212"/>
                  <a:pt x="736" y="0"/>
                  <a:pt x="474" y="0"/>
                </a:cubicBezTo>
                <a:lnTo>
                  <a:pt x="474" y="0"/>
                </a:lnTo>
                <a:cubicBezTo>
                  <a:pt x="212" y="0"/>
                  <a:pt x="0" y="212"/>
                  <a:pt x="0" y="474"/>
                </a:cubicBezTo>
                <a:lnTo>
                  <a:pt x="0" y="474"/>
                </a:lnTo>
                <a:cubicBezTo>
                  <a:pt x="0" y="736"/>
                  <a:pt x="212" y="948"/>
                  <a:pt x="474" y="948"/>
                </a:cubicBezTo>
                <a:lnTo>
                  <a:pt x="474" y="948"/>
                </a:lnTo>
                <a:cubicBezTo>
                  <a:pt x="736" y="948"/>
                  <a:pt x="948" y="736"/>
                  <a:pt x="948" y="474"/>
                </a:cubicBezTo>
              </a:path>
            </a:pathLst>
          </a:custGeom>
          <a:solidFill>
            <a:schemeClr val="accent2">
              <a:lumMod val="75000"/>
            </a:schemeClr>
          </a:solidFill>
          <a:ln>
            <a:noFill/>
          </a:ln>
          <a:effectLst/>
        </p:spPr>
        <p:txBody>
          <a:bodyPr wrap="none" anchor="ctr"/>
          <a:lstStyle/>
          <a:p>
            <a:endParaRPr lang="nl-NL" sz="2449" dirty="0">
              <a:latin typeface="Lato Light" panose="020F0502020204030203" pitchFamily="34" charset="0"/>
            </a:endParaRPr>
          </a:p>
        </p:txBody>
      </p:sp>
      <p:sp>
        <p:nvSpPr>
          <p:cNvPr id="76" name="Freeform 73">
            <a:extLst>
              <a:ext uri="{FF2B5EF4-FFF2-40B4-BE49-F238E27FC236}">
                <a16:creationId xmlns:a16="http://schemas.microsoft.com/office/drawing/2014/main" id="{5CABD034-F074-F542-ACBD-678E723F1E44}"/>
              </a:ext>
            </a:extLst>
          </p:cNvPr>
          <p:cNvSpPr>
            <a:spLocks noChangeArrowheads="1"/>
          </p:cNvSpPr>
          <p:nvPr/>
        </p:nvSpPr>
        <p:spPr bwMode="auto">
          <a:xfrm>
            <a:off x="3461369" y="2702909"/>
            <a:ext cx="125504" cy="124353"/>
          </a:xfrm>
          <a:custGeom>
            <a:avLst/>
            <a:gdLst>
              <a:gd name="T0" fmla="*/ 311 w 480"/>
              <a:gd name="T1" fmla="*/ 239 h 475"/>
              <a:gd name="T2" fmla="*/ 459 w 480"/>
              <a:gd name="T3" fmla="*/ 91 h 475"/>
              <a:gd name="T4" fmla="*/ 459 w 480"/>
              <a:gd name="T5" fmla="*/ 91 h 475"/>
              <a:gd name="T6" fmla="*/ 459 w 480"/>
              <a:gd name="T7" fmla="*/ 20 h 475"/>
              <a:gd name="T8" fmla="*/ 459 w 480"/>
              <a:gd name="T9" fmla="*/ 20 h 475"/>
              <a:gd name="T10" fmla="*/ 388 w 480"/>
              <a:gd name="T11" fmla="*/ 20 h 475"/>
              <a:gd name="T12" fmla="*/ 239 w 480"/>
              <a:gd name="T13" fmla="*/ 168 h 475"/>
              <a:gd name="T14" fmla="*/ 91 w 480"/>
              <a:gd name="T15" fmla="*/ 20 h 475"/>
              <a:gd name="T16" fmla="*/ 91 w 480"/>
              <a:gd name="T17" fmla="*/ 20 h 475"/>
              <a:gd name="T18" fmla="*/ 20 w 480"/>
              <a:gd name="T19" fmla="*/ 20 h 475"/>
              <a:gd name="T20" fmla="*/ 20 w 480"/>
              <a:gd name="T21" fmla="*/ 20 h 475"/>
              <a:gd name="T22" fmla="*/ 20 w 480"/>
              <a:gd name="T23" fmla="*/ 91 h 475"/>
              <a:gd name="T24" fmla="*/ 168 w 480"/>
              <a:gd name="T25" fmla="*/ 239 h 475"/>
              <a:gd name="T26" fmla="*/ 20 w 480"/>
              <a:gd name="T27" fmla="*/ 388 h 475"/>
              <a:gd name="T28" fmla="*/ 20 w 480"/>
              <a:gd name="T29" fmla="*/ 388 h 475"/>
              <a:gd name="T30" fmla="*/ 20 w 480"/>
              <a:gd name="T31" fmla="*/ 459 h 475"/>
              <a:gd name="T32" fmla="*/ 20 w 480"/>
              <a:gd name="T33" fmla="*/ 459 h 475"/>
              <a:gd name="T34" fmla="*/ 55 w 480"/>
              <a:gd name="T35" fmla="*/ 474 h 475"/>
              <a:gd name="T36" fmla="*/ 55 w 480"/>
              <a:gd name="T37" fmla="*/ 474 h 475"/>
              <a:gd name="T38" fmla="*/ 91 w 480"/>
              <a:gd name="T39" fmla="*/ 459 h 475"/>
              <a:gd name="T40" fmla="*/ 239 w 480"/>
              <a:gd name="T41" fmla="*/ 310 h 475"/>
              <a:gd name="T42" fmla="*/ 388 w 480"/>
              <a:gd name="T43" fmla="*/ 459 h 475"/>
              <a:gd name="T44" fmla="*/ 388 w 480"/>
              <a:gd name="T45" fmla="*/ 459 h 475"/>
              <a:gd name="T46" fmla="*/ 423 w 480"/>
              <a:gd name="T47" fmla="*/ 474 h 475"/>
              <a:gd name="T48" fmla="*/ 423 w 480"/>
              <a:gd name="T49" fmla="*/ 474 h 475"/>
              <a:gd name="T50" fmla="*/ 459 w 480"/>
              <a:gd name="T51" fmla="*/ 459 h 475"/>
              <a:gd name="T52" fmla="*/ 459 w 480"/>
              <a:gd name="T53" fmla="*/ 459 h 475"/>
              <a:gd name="T54" fmla="*/ 459 w 480"/>
              <a:gd name="T55" fmla="*/ 388 h 475"/>
              <a:gd name="T56" fmla="*/ 311 w 480"/>
              <a:gd name="T57" fmla="*/ 23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5">
                <a:moveTo>
                  <a:pt x="311" y="239"/>
                </a:moveTo>
                <a:lnTo>
                  <a:pt x="459" y="91"/>
                </a:lnTo>
                <a:lnTo>
                  <a:pt x="459" y="91"/>
                </a:lnTo>
                <a:cubicBezTo>
                  <a:pt x="479" y="71"/>
                  <a:pt x="479" y="39"/>
                  <a:pt x="459" y="20"/>
                </a:cubicBezTo>
                <a:lnTo>
                  <a:pt x="459" y="20"/>
                </a:lnTo>
                <a:cubicBezTo>
                  <a:pt x="439" y="0"/>
                  <a:pt x="408" y="0"/>
                  <a:pt x="388" y="20"/>
                </a:cubicBezTo>
                <a:lnTo>
                  <a:pt x="239" y="168"/>
                </a:lnTo>
                <a:lnTo>
                  <a:pt x="91" y="20"/>
                </a:lnTo>
                <a:lnTo>
                  <a:pt x="91" y="20"/>
                </a:lnTo>
                <a:cubicBezTo>
                  <a:pt x="71" y="0"/>
                  <a:pt x="39" y="0"/>
                  <a:pt x="20" y="20"/>
                </a:cubicBezTo>
                <a:lnTo>
                  <a:pt x="20" y="20"/>
                </a:lnTo>
                <a:cubicBezTo>
                  <a:pt x="0" y="39"/>
                  <a:pt x="0" y="71"/>
                  <a:pt x="20" y="91"/>
                </a:cubicBezTo>
                <a:lnTo>
                  <a:pt x="168" y="239"/>
                </a:lnTo>
                <a:lnTo>
                  <a:pt x="20" y="388"/>
                </a:lnTo>
                <a:lnTo>
                  <a:pt x="20" y="388"/>
                </a:lnTo>
                <a:cubicBezTo>
                  <a:pt x="0" y="407"/>
                  <a:pt x="0" y="439"/>
                  <a:pt x="20" y="459"/>
                </a:cubicBezTo>
                <a:lnTo>
                  <a:pt x="20" y="459"/>
                </a:lnTo>
                <a:cubicBezTo>
                  <a:pt x="30" y="468"/>
                  <a:pt x="43" y="474"/>
                  <a:pt x="55" y="474"/>
                </a:cubicBezTo>
                <a:lnTo>
                  <a:pt x="55" y="474"/>
                </a:lnTo>
                <a:cubicBezTo>
                  <a:pt x="68" y="474"/>
                  <a:pt x="81" y="468"/>
                  <a:pt x="91" y="459"/>
                </a:cubicBezTo>
                <a:lnTo>
                  <a:pt x="239" y="310"/>
                </a:lnTo>
                <a:lnTo>
                  <a:pt x="388" y="459"/>
                </a:lnTo>
                <a:lnTo>
                  <a:pt x="388" y="459"/>
                </a:lnTo>
                <a:cubicBezTo>
                  <a:pt x="398" y="468"/>
                  <a:pt x="410" y="474"/>
                  <a:pt x="423" y="474"/>
                </a:cubicBezTo>
                <a:lnTo>
                  <a:pt x="423" y="474"/>
                </a:lnTo>
                <a:cubicBezTo>
                  <a:pt x="436" y="474"/>
                  <a:pt x="449" y="468"/>
                  <a:pt x="459" y="459"/>
                </a:cubicBezTo>
                <a:lnTo>
                  <a:pt x="459" y="459"/>
                </a:lnTo>
                <a:cubicBezTo>
                  <a:pt x="479" y="439"/>
                  <a:pt x="479" y="407"/>
                  <a:pt x="459" y="388"/>
                </a:cubicBezTo>
                <a:lnTo>
                  <a:pt x="311" y="239"/>
                </a:ln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77" name="Freeform 74">
            <a:extLst>
              <a:ext uri="{FF2B5EF4-FFF2-40B4-BE49-F238E27FC236}">
                <a16:creationId xmlns:a16="http://schemas.microsoft.com/office/drawing/2014/main" id="{98631D0E-695A-9544-A5BA-185D5BE97643}"/>
              </a:ext>
            </a:extLst>
          </p:cNvPr>
          <p:cNvSpPr>
            <a:spLocks noChangeArrowheads="1"/>
          </p:cNvSpPr>
          <p:nvPr/>
        </p:nvSpPr>
        <p:spPr bwMode="auto">
          <a:xfrm>
            <a:off x="3399193" y="2641885"/>
            <a:ext cx="124353" cy="247553"/>
          </a:xfrm>
          <a:custGeom>
            <a:avLst/>
            <a:gdLst>
              <a:gd name="T0" fmla="*/ 474 w 475"/>
              <a:gd name="T1" fmla="*/ 0 h 949"/>
              <a:gd name="T2" fmla="*/ 474 w 475"/>
              <a:gd name="T3" fmla="*/ 0 h 949"/>
              <a:gd name="T4" fmla="*/ 0 w 475"/>
              <a:gd name="T5" fmla="*/ 474 h 949"/>
              <a:gd name="T6" fmla="*/ 0 w 475"/>
              <a:gd name="T7" fmla="*/ 474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2"/>
                  <a:pt x="0" y="474"/>
                </a:cubicBezTo>
                <a:lnTo>
                  <a:pt x="0" y="474"/>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78" name="Freeform 75">
            <a:extLst>
              <a:ext uri="{FF2B5EF4-FFF2-40B4-BE49-F238E27FC236}">
                <a16:creationId xmlns:a16="http://schemas.microsoft.com/office/drawing/2014/main" id="{6B584D1E-E84F-BF45-8EDD-463C3FDA595E}"/>
              </a:ext>
            </a:extLst>
          </p:cNvPr>
          <p:cNvSpPr>
            <a:spLocks noChangeArrowheads="1"/>
          </p:cNvSpPr>
          <p:nvPr/>
        </p:nvSpPr>
        <p:spPr bwMode="auto">
          <a:xfrm>
            <a:off x="3784916" y="2641885"/>
            <a:ext cx="247554" cy="247553"/>
          </a:xfrm>
          <a:custGeom>
            <a:avLst/>
            <a:gdLst>
              <a:gd name="T0" fmla="*/ 947 w 948"/>
              <a:gd name="T1" fmla="*/ 474 h 949"/>
              <a:gd name="T2" fmla="*/ 947 w 948"/>
              <a:gd name="T3" fmla="*/ 474 h 949"/>
              <a:gd name="T4" fmla="*/ 473 w 948"/>
              <a:gd name="T5" fmla="*/ 0 h 949"/>
              <a:gd name="T6" fmla="*/ 473 w 948"/>
              <a:gd name="T7" fmla="*/ 0 h 949"/>
              <a:gd name="T8" fmla="*/ 0 w 948"/>
              <a:gd name="T9" fmla="*/ 474 h 949"/>
              <a:gd name="T10" fmla="*/ 0 w 948"/>
              <a:gd name="T11" fmla="*/ 474 h 949"/>
              <a:gd name="T12" fmla="*/ 473 w 948"/>
              <a:gd name="T13" fmla="*/ 948 h 949"/>
              <a:gd name="T14" fmla="*/ 473 w 948"/>
              <a:gd name="T15" fmla="*/ 948 h 949"/>
              <a:gd name="T16" fmla="*/ 947 w 948"/>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947" y="474"/>
                </a:moveTo>
                <a:lnTo>
                  <a:pt x="947" y="474"/>
                </a:lnTo>
                <a:cubicBezTo>
                  <a:pt x="947" y="212"/>
                  <a:pt x="735" y="0"/>
                  <a:pt x="473" y="0"/>
                </a:cubicBezTo>
                <a:lnTo>
                  <a:pt x="473" y="0"/>
                </a:lnTo>
                <a:cubicBezTo>
                  <a:pt x="212" y="0"/>
                  <a:pt x="0" y="212"/>
                  <a:pt x="0" y="474"/>
                </a:cubicBezTo>
                <a:lnTo>
                  <a:pt x="0" y="474"/>
                </a:lnTo>
                <a:cubicBezTo>
                  <a:pt x="0" y="736"/>
                  <a:pt x="212" y="948"/>
                  <a:pt x="473" y="948"/>
                </a:cubicBezTo>
                <a:lnTo>
                  <a:pt x="473" y="948"/>
                </a:lnTo>
                <a:cubicBezTo>
                  <a:pt x="735" y="948"/>
                  <a:pt x="947" y="736"/>
                  <a:pt x="947" y="474"/>
                </a:cubicBezTo>
              </a:path>
            </a:pathLst>
          </a:custGeom>
          <a:solidFill>
            <a:schemeClr val="accent6"/>
          </a:solidFill>
          <a:ln>
            <a:noFill/>
          </a:ln>
          <a:effectLst/>
        </p:spPr>
        <p:txBody>
          <a:bodyPr wrap="none" anchor="ctr"/>
          <a:lstStyle/>
          <a:p>
            <a:endParaRPr lang="nl-NL" sz="2449" dirty="0">
              <a:latin typeface="Lato Light" panose="020F0502020204030203" pitchFamily="34" charset="0"/>
            </a:endParaRPr>
          </a:p>
        </p:txBody>
      </p:sp>
      <p:sp>
        <p:nvSpPr>
          <p:cNvPr id="79" name="Freeform 76">
            <a:extLst>
              <a:ext uri="{FF2B5EF4-FFF2-40B4-BE49-F238E27FC236}">
                <a16:creationId xmlns:a16="http://schemas.microsoft.com/office/drawing/2014/main" id="{992D3AAC-71CB-F649-B86A-6788CFCF69E5}"/>
              </a:ext>
            </a:extLst>
          </p:cNvPr>
          <p:cNvSpPr>
            <a:spLocks noChangeArrowheads="1"/>
          </p:cNvSpPr>
          <p:nvPr/>
        </p:nvSpPr>
        <p:spPr bwMode="auto">
          <a:xfrm>
            <a:off x="3829821" y="2714423"/>
            <a:ext cx="155441" cy="112839"/>
          </a:xfrm>
          <a:custGeom>
            <a:avLst/>
            <a:gdLst>
              <a:gd name="T0" fmla="*/ 217 w 597"/>
              <a:gd name="T1" fmla="*/ 430 h 431"/>
              <a:gd name="T2" fmla="*/ 217 w 597"/>
              <a:gd name="T3" fmla="*/ 430 h 431"/>
              <a:gd name="T4" fmla="*/ 181 w 597"/>
              <a:gd name="T5" fmla="*/ 415 h 431"/>
              <a:gd name="T6" fmla="*/ 20 w 597"/>
              <a:gd name="T7" fmla="*/ 252 h 431"/>
              <a:gd name="T8" fmla="*/ 20 w 597"/>
              <a:gd name="T9" fmla="*/ 252 h 431"/>
              <a:gd name="T10" fmla="*/ 20 w 597"/>
              <a:gd name="T11" fmla="*/ 181 h 431"/>
              <a:gd name="T12" fmla="*/ 20 w 597"/>
              <a:gd name="T13" fmla="*/ 181 h 431"/>
              <a:gd name="T14" fmla="*/ 90 w 597"/>
              <a:gd name="T15" fmla="*/ 181 h 431"/>
              <a:gd name="T16" fmla="*/ 217 w 597"/>
              <a:gd name="T17" fmla="*/ 309 h 431"/>
              <a:gd name="T18" fmla="*/ 506 w 597"/>
              <a:gd name="T19" fmla="*/ 19 h 431"/>
              <a:gd name="T20" fmla="*/ 506 w 597"/>
              <a:gd name="T21" fmla="*/ 19 h 431"/>
              <a:gd name="T22" fmla="*/ 577 w 597"/>
              <a:gd name="T23" fmla="*/ 19 h 431"/>
              <a:gd name="T24" fmla="*/ 577 w 597"/>
              <a:gd name="T25" fmla="*/ 19 h 431"/>
              <a:gd name="T26" fmla="*/ 577 w 597"/>
              <a:gd name="T27" fmla="*/ 90 h 431"/>
              <a:gd name="T28" fmla="*/ 252 w 597"/>
              <a:gd name="T29" fmla="*/ 415 h 431"/>
              <a:gd name="T30" fmla="*/ 252 w 597"/>
              <a:gd name="T31" fmla="*/ 415 h 431"/>
              <a:gd name="T32" fmla="*/ 217 w 597"/>
              <a:gd name="T3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7" h="431">
                <a:moveTo>
                  <a:pt x="217" y="430"/>
                </a:moveTo>
                <a:lnTo>
                  <a:pt x="217" y="430"/>
                </a:lnTo>
                <a:cubicBezTo>
                  <a:pt x="203" y="430"/>
                  <a:pt x="190" y="424"/>
                  <a:pt x="181" y="415"/>
                </a:cubicBezTo>
                <a:lnTo>
                  <a:pt x="20" y="252"/>
                </a:lnTo>
                <a:lnTo>
                  <a:pt x="20" y="252"/>
                </a:lnTo>
                <a:cubicBezTo>
                  <a:pt x="0" y="233"/>
                  <a:pt x="0" y="201"/>
                  <a:pt x="20" y="181"/>
                </a:cubicBezTo>
                <a:lnTo>
                  <a:pt x="20" y="181"/>
                </a:lnTo>
                <a:cubicBezTo>
                  <a:pt x="39" y="162"/>
                  <a:pt x="71" y="162"/>
                  <a:pt x="90" y="181"/>
                </a:cubicBezTo>
                <a:lnTo>
                  <a:pt x="217" y="309"/>
                </a:lnTo>
                <a:lnTo>
                  <a:pt x="506" y="19"/>
                </a:lnTo>
                <a:lnTo>
                  <a:pt x="506" y="19"/>
                </a:lnTo>
                <a:cubicBezTo>
                  <a:pt x="526" y="0"/>
                  <a:pt x="557" y="0"/>
                  <a:pt x="577" y="19"/>
                </a:cubicBezTo>
                <a:lnTo>
                  <a:pt x="577" y="19"/>
                </a:lnTo>
                <a:cubicBezTo>
                  <a:pt x="596" y="38"/>
                  <a:pt x="596" y="70"/>
                  <a:pt x="577" y="90"/>
                </a:cubicBezTo>
                <a:lnTo>
                  <a:pt x="252" y="415"/>
                </a:lnTo>
                <a:lnTo>
                  <a:pt x="252" y="415"/>
                </a:lnTo>
                <a:cubicBezTo>
                  <a:pt x="243" y="424"/>
                  <a:pt x="230" y="430"/>
                  <a:pt x="217" y="430"/>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80" name="Freeform 77">
            <a:extLst>
              <a:ext uri="{FF2B5EF4-FFF2-40B4-BE49-F238E27FC236}">
                <a16:creationId xmlns:a16="http://schemas.microsoft.com/office/drawing/2014/main" id="{5702D53E-BAB6-2A48-83F0-984B4595CE20}"/>
              </a:ext>
            </a:extLst>
          </p:cNvPr>
          <p:cNvSpPr>
            <a:spLocks noChangeArrowheads="1"/>
          </p:cNvSpPr>
          <p:nvPr/>
        </p:nvSpPr>
        <p:spPr bwMode="auto">
          <a:xfrm>
            <a:off x="3784916" y="2641885"/>
            <a:ext cx="123202" cy="247553"/>
          </a:xfrm>
          <a:custGeom>
            <a:avLst/>
            <a:gdLst>
              <a:gd name="T0" fmla="*/ 473 w 474"/>
              <a:gd name="T1" fmla="*/ 0 h 949"/>
              <a:gd name="T2" fmla="*/ 473 w 474"/>
              <a:gd name="T3" fmla="*/ 0 h 949"/>
              <a:gd name="T4" fmla="*/ 0 w 474"/>
              <a:gd name="T5" fmla="*/ 474 h 949"/>
              <a:gd name="T6" fmla="*/ 0 w 474"/>
              <a:gd name="T7" fmla="*/ 474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2"/>
                  <a:pt x="0" y="474"/>
                </a:cubicBezTo>
                <a:lnTo>
                  <a:pt x="0" y="474"/>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nl-NL" sz="2449" dirty="0">
              <a:latin typeface="Lato Light" panose="020F0502020204030203" pitchFamily="34" charset="0"/>
            </a:endParaRPr>
          </a:p>
        </p:txBody>
      </p:sp>
      <p:sp>
        <p:nvSpPr>
          <p:cNvPr id="81" name="Freeform 78">
            <a:extLst>
              <a:ext uri="{FF2B5EF4-FFF2-40B4-BE49-F238E27FC236}">
                <a16:creationId xmlns:a16="http://schemas.microsoft.com/office/drawing/2014/main" id="{FBD6AE9C-763F-3440-A9BD-07BD52008EBD}"/>
              </a:ext>
            </a:extLst>
          </p:cNvPr>
          <p:cNvSpPr>
            <a:spLocks noChangeArrowheads="1"/>
          </p:cNvSpPr>
          <p:nvPr/>
        </p:nvSpPr>
        <p:spPr bwMode="auto">
          <a:xfrm>
            <a:off x="1875875" y="2560134"/>
            <a:ext cx="2280947" cy="409903"/>
          </a:xfrm>
          <a:custGeom>
            <a:avLst/>
            <a:gdLst>
              <a:gd name="T0" fmla="*/ 8733 w 8734"/>
              <a:gd name="T1" fmla="*/ 0 h 1570"/>
              <a:gd name="T2" fmla="*/ 0 w 8734"/>
              <a:gd name="T3" fmla="*/ 0 h 1570"/>
              <a:gd name="T4" fmla="*/ 0 w 8734"/>
              <a:gd name="T5" fmla="*/ 1569 h 1570"/>
              <a:gd name="T6" fmla="*/ 8733 w 8734"/>
              <a:gd name="T7" fmla="*/ 1569 h 1570"/>
              <a:gd name="T8" fmla="*/ 8733 w 8734"/>
              <a:gd name="T9" fmla="*/ 0 h 1570"/>
            </a:gdLst>
            <a:ahLst/>
            <a:cxnLst>
              <a:cxn ang="0">
                <a:pos x="T0" y="T1"/>
              </a:cxn>
              <a:cxn ang="0">
                <a:pos x="T2" y="T3"/>
              </a:cxn>
              <a:cxn ang="0">
                <a:pos x="T4" y="T5"/>
              </a:cxn>
              <a:cxn ang="0">
                <a:pos x="T6" y="T7"/>
              </a:cxn>
              <a:cxn ang="0">
                <a:pos x="T8" y="T9"/>
              </a:cxn>
            </a:cxnLst>
            <a:rect l="0" t="0" r="r" b="b"/>
            <a:pathLst>
              <a:path w="8734" h="1570">
                <a:moveTo>
                  <a:pt x="8733" y="0"/>
                </a:moveTo>
                <a:lnTo>
                  <a:pt x="0" y="0"/>
                </a:lnTo>
                <a:lnTo>
                  <a:pt x="0" y="1569"/>
                </a:lnTo>
                <a:lnTo>
                  <a:pt x="8733" y="1569"/>
                </a:lnTo>
                <a:lnTo>
                  <a:pt x="8733" y="0"/>
                </a:lnTo>
              </a:path>
            </a:pathLst>
          </a:custGeom>
          <a:noFill/>
          <a:ln w="38100" cap="flat">
            <a:solidFill>
              <a:srgbClr val="4EAB5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sz="2449" dirty="0">
              <a:latin typeface="Lato Light" panose="020F0502020204030203" pitchFamily="34" charset="0"/>
            </a:endParaRPr>
          </a:p>
        </p:txBody>
      </p:sp>
      <p:sp>
        <p:nvSpPr>
          <p:cNvPr id="82" name="Freeform 79">
            <a:extLst>
              <a:ext uri="{FF2B5EF4-FFF2-40B4-BE49-F238E27FC236}">
                <a16:creationId xmlns:a16="http://schemas.microsoft.com/office/drawing/2014/main" id="{2BC1BD53-22E1-A24C-9805-3D4AB3DD7EA1}"/>
              </a:ext>
            </a:extLst>
          </p:cNvPr>
          <p:cNvSpPr>
            <a:spLocks noChangeArrowheads="1"/>
          </p:cNvSpPr>
          <p:nvPr/>
        </p:nvSpPr>
        <p:spPr bwMode="auto">
          <a:xfrm>
            <a:off x="1875875" y="2560134"/>
            <a:ext cx="1392057" cy="409903"/>
          </a:xfrm>
          <a:custGeom>
            <a:avLst/>
            <a:gdLst>
              <a:gd name="T0" fmla="*/ 5331 w 5332"/>
              <a:gd name="T1" fmla="*/ 1569 h 1570"/>
              <a:gd name="T2" fmla="*/ 0 w 5332"/>
              <a:gd name="T3" fmla="*/ 1569 h 1570"/>
              <a:gd name="T4" fmla="*/ 0 w 5332"/>
              <a:gd name="T5" fmla="*/ 0 h 1570"/>
              <a:gd name="T6" fmla="*/ 5331 w 5332"/>
              <a:gd name="T7" fmla="*/ 0 h 1570"/>
              <a:gd name="T8" fmla="*/ 5331 w 5332"/>
              <a:gd name="T9" fmla="*/ 1569 h 1570"/>
            </a:gdLst>
            <a:ahLst/>
            <a:cxnLst>
              <a:cxn ang="0">
                <a:pos x="T0" y="T1"/>
              </a:cxn>
              <a:cxn ang="0">
                <a:pos x="T2" y="T3"/>
              </a:cxn>
              <a:cxn ang="0">
                <a:pos x="T4" y="T5"/>
              </a:cxn>
              <a:cxn ang="0">
                <a:pos x="T6" y="T7"/>
              </a:cxn>
              <a:cxn ang="0">
                <a:pos x="T8" y="T9"/>
              </a:cxn>
            </a:cxnLst>
            <a:rect l="0" t="0" r="r" b="b"/>
            <a:pathLst>
              <a:path w="5332" h="1570">
                <a:moveTo>
                  <a:pt x="5331" y="1569"/>
                </a:moveTo>
                <a:lnTo>
                  <a:pt x="0" y="1569"/>
                </a:lnTo>
                <a:lnTo>
                  <a:pt x="0" y="0"/>
                </a:lnTo>
                <a:lnTo>
                  <a:pt x="5331" y="0"/>
                </a:lnTo>
                <a:lnTo>
                  <a:pt x="5331" y="1569"/>
                </a:lnTo>
              </a:path>
            </a:pathLst>
          </a:custGeom>
          <a:solidFill>
            <a:srgbClr val="4EAB58"/>
          </a:solidFill>
          <a:ln>
            <a:noFill/>
          </a:ln>
          <a:effectLst/>
        </p:spPr>
        <p:txBody>
          <a:bodyPr wrap="none" anchor="ctr"/>
          <a:lstStyle/>
          <a:p>
            <a:endParaRPr lang="nl-NL" sz="2449" dirty="0">
              <a:latin typeface="Lato Light" panose="020F0502020204030203" pitchFamily="34" charset="0"/>
            </a:endParaRPr>
          </a:p>
        </p:txBody>
      </p:sp>
      <p:sp>
        <p:nvSpPr>
          <p:cNvPr id="83" name="Line 80">
            <a:extLst>
              <a:ext uri="{FF2B5EF4-FFF2-40B4-BE49-F238E27FC236}">
                <a16:creationId xmlns:a16="http://schemas.microsoft.com/office/drawing/2014/main" id="{90ECD33B-CBAE-CE41-9E94-A96F48371DEE}"/>
              </a:ext>
            </a:extLst>
          </p:cNvPr>
          <p:cNvSpPr>
            <a:spLocks noChangeShapeType="1"/>
          </p:cNvSpPr>
          <p:nvPr/>
        </p:nvSpPr>
        <p:spPr bwMode="auto">
          <a:xfrm>
            <a:off x="3267932" y="2560134"/>
            <a:ext cx="0" cy="409903"/>
          </a:xfrm>
          <a:prstGeom prst="line">
            <a:avLst/>
          </a:prstGeom>
          <a:noFill/>
          <a:ln w="1044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93" name="TextBox 92">
            <a:extLst>
              <a:ext uri="{FF2B5EF4-FFF2-40B4-BE49-F238E27FC236}">
                <a16:creationId xmlns:a16="http://schemas.microsoft.com/office/drawing/2014/main" id="{36D4F420-91CF-6D4A-AF7B-7BFDF4DFF2D2}"/>
              </a:ext>
            </a:extLst>
          </p:cNvPr>
          <p:cNvSpPr txBox="1"/>
          <p:nvPr/>
        </p:nvSpPr>
        <p:spPr>
          <a:xfrm>
            <a:off x="1241411" y="2062343"/>
            <a:ext cx="1197765" cy="276999"/>
          </a:xfrm>
          <a:prstGeom prst="rect">
            <a:avLst/>
          </a:prstGeom>
          <a:noFill/>
        </p:spPr>
        <p:txBody>
          <a:bodyPr wrap="none" rtlCol="0" anchor="ctr" anchorCtr="0">
            <a:spAutoFit/>
          </a:bodyPr>
          <a:lstStyle/>
          <a:p>
            <a:pPr algn="ctr"/>
            <a:r>
              <a:rPr lang="nl-NL" sz="1200" b="1" dirty="0">
                <a:solidFill>
                  <a:schemeClr val="bg1"/>
                </a:solidFill>
                <a:latin typeface="Poppins" pitchFamily="2" charset="77"/>
                <a:ea typeface="League Spartan" charset="0"/>
                <a:cs typeface="Poppins" pitchFamily="2" charset="77"/>
              </a:rPr>
              <a:t>ONDERDELEN</a:t>
            </a:r>
          </a:p>
        </p:txBody>
      </p:sp>
      <p:sp>
        <p:nvSpPr>
          <p:cNvPr id="94" name="TextBox 93">
            <a:extLst>
              <a:ext uri="{FF2B5EF4-FFF2-40B4-BE49-F238E27FC236}">
                <a16:creationId xmlns:a16="http://schemas.microsoft.com/office/drawing/2014/main" id="{FB65D263-2E73-2A45-ACA7-B2A2D9BF4507}"/>
              </a:ext>
            </a:extLst>
          </p:cNvPr>
          <p:cNvSpPr txBox="1"/>
          <p:nvPr/>
        </p:nvSpPr>
        <p:spPr>
          <a:xfrm>
            <a:off x="1890468" y="2629202"/>
            <a:ext cx="1362874" cy="276999"/>
          </a:xfrm>
          <a:prstGeom prst="rect">
            <a:avLst/>
          </a:prstGeom>
          <a:noFill/>
        </p:spPr>
        <p:txBody>
          <a:bodyPr wrap="none" rtlCol="0" anchor="ctr" anchorCtr="0">
            <a:spAutoFit/>
          </a:bodyPr>
          <a:lstStyle/>
          <a:p>
            <a:pPr algn="ctr"/>
            <a:r>
              <a:rPr lang="nl-NL" sz="1200" b="1" dirty="0">
                <a:solidFill>
                  <a:schemeClr val="bg1"/>
                </a:solidFill>
                <a:latin typeface="Poppins" pitchFamily="2" charset="77"/>
                <a:ea typeface="League Spartan" charset="0"/>
                <a:cs typeface="Poppins" pitchFamily="2" charset="77"/>
              </a:rPr>
              <a:t>WAARBORGING</a:t>
            </a:r>
          </a:p>
        </p:txBody>
      </p:sp>
      <p:sp>
        <p:nvSpPr>
          <p:cNvPr id="95" name="TextBox 94">
            <a:extLst>
              <a:ext uri="{FF2B5EF4-FFF2-40B4-BE49-F238E27FC236}">
                <a16:creationId xmlns:a16="http://schemas.microsoft.com/office/drawing/2014/main" id="{C240255B-B987-354A-9954-3CB4ED5A8BF7}"/>
              </a:ext>
            </a:extLst>
          </p:cNvPr>
          <p:cNvSpPr txBox="1"/>
          <p:nvPr/>
        </p:nvSpPr>
        <p:spPr>
          <a:xfrm>
            <a:off x="5700664" y="2100385"/>
            <a:ext cx="598242" cy="276999"/>
          </a:xfrm>
          <a:prstGeom prst="rect">
            <a:avLst/>
          </a:prstGeom>
          <a:noFill/>
        </p:spPr>
        <p:txBody>
          <a:bodyPr wrap="none" rtlCol="0" anchor="ctr" anchorCtr="0">
            <a:spAutoFit/>
          </a:bodyPr>
          <a:lstStyle/>
          <a:p>
            <a:pPr algn="ctr"/>
            <a:r>
              <a:rPr lang="nl-NL" sz="1200" b="1" dirty="0">
                <a:solidFill>
                  <a:schemeClr val="bg1"/>
                </a:solidFill>
                <a:latin typeface="Poppins" pitchFamily="2" charset="77"/>
                <a:ea typeface="League Spartan" charset="0"/>
                <a:cs typeface="Poppins" pitchFamily="2" charset="77"/>
              </a:rPr>
              <a:t>PDCA</a:t>
            </a:r>
          </a:p>
        </p:txBody>
      </p:sp>
      <p:sp>
        <p:nvSpPr>
          <p:cNvPr id="96" name="Subtitle 2">
            <a:extLst>
              <a:ext uri="{FF2B5EF4-FFF2-40B4-BE49-F238E27FC236}">
                <a16:creationId xmlns:a16="http://schemas.microsoft.com/office/drawing/2014/main" id="{A19F699F-B5CF-3649-8D8E-4D9863E3D5C4}"/>
              </a:ext>
            </a:extLst>
          </p:cNvPr>
          <p:cNvSpPr txBox="1">
            <a:spLocks/>
          </p:cNvSpPr>
          <p:nvPr/>
        </p:nvSpPr>
        <p:spPr>
          <a:xfrm>
            <a:off x="4658917" y="2508955"/>
            <a:ext cx="2678724" cy="34240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Het is raadzaam om de PDCA-cyclus te koppelen aan de juiste personen/werkgroepen.</a:t>
            </a:r>
          </a:p>
        </p:txBody>
      </p:sp>
      <p:sp>
        <p:nvSpPr>
          <p:cNvPr id="97" name="TextBox 96">
            <a:extLst>
              <a:ext uri="{FF2B5EF4-FFF2-40B4-BE49-F238E27FC236}">
                <a16:creationId xmlns:a16="http://schemas.microsoft.com/office/drawing/2014/main" id="{DE0EF7E3-5F28-D947-AECE-C4B191018F6F}"/>
              </a:ext>
            </a:extLst>
          </p:cNvPr>
          <p:cNvSpPr txBox="1"/>
          <p:nvPr/>
        </p:nvSpPr>
        <p:spPr>
          <a:xfrm>
            <a:off x="5745918" y="3388215"/>
            <a:ext cx="2121094" cy="276999"/>
          </a:xfrm>
          <a:prstGeom prst="rect">
            <a:avLst/>
          </a:prstGeom>
          <a:noFill/>
        </p:spPr>
        <p:txBody>
          <a:bodyPr wrap="none" rtlCol="0" anchor="ctr" anchorCtr="0">
            <a:spAutoFit/>
          </a:bodyPr>
          <a:lstStyle/>
          <a:p>
            <a:pPr algn="ctr"/>
            <a:r>
              <a:rPr lang="nl-NL" sz="1200" b="1" dirty="0">
                <a:solidFill>
                  <a:schemeClr val="bg1"/>
                </a:solidFill>
                <a:latin typeface="Poppins" pitchFamily="2" charset="77"/>
                <a:ea typeface="League Spartan" charset="0"/>
                <a:cs typeface="Poppins" pitchFamily="2" charset="77"/>
              </a:rPr>
              <a:t>BASISKWALITEIT OP ORDE</a:t>
            </a:r>
          </a:p>
        </p:txBody>
      </p:sp>
      <p:sp>
        <p:nvSpPr>
          <p:cNvPr id="98" name="Subtitle 2">
            <a:extLst>
              <a:ext uri="{FF2B5EF4-FFF2-40B4-BE49-F238E27FC236}">
                <a16:creationId xmlns:a16="http://schemas.microsoft.com/office/drawing/2014/main" id="{A583893F-429B-B341-A744-FD59768AE7A0}"/>
              </a:ext>
            </a:extLst>
          </p:cNvPr>
          <p:cNvSpPr txBox="1">
            <a:spLocks/>
          </p:cNvSpPr>
          <p:nvPr/>
        </p:nvSpPr>
        <p:spPr>
          <a:xfrm>
            <a:off x="5509543" y="3792703"/>
            <a:ext cx="2592110" cy="18020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36 deugdelijkheidseisen worden gewaarborgd</a:t>
            </a:r>
          </a:p>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51 deugdelijkheidseisen worden (nog) niet gewaarborgd</a:t>
            </a:r>
          </a:p>
          <a:p>
            <a:pPr algn="l">
              <a:lnSpc>
                <a:spcPts val="1200"/>
              </a:lnSpc>
            </a:pPr>
            <a:endPar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Opvallend: </a:t>
            </a:r>
          </a:p>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25% - OP2 Zicht op leerling </a:t>
            </a:r>
          </a:p>
          <a:p>
            <a:pPr algn="l">
              <a:lnSpc>
                <a:spcPts val="1200"/>
              </a:lnSpc>
            </a:pPr>
            <a:r>
              <a:rPr lang="nl-NL" sz="825"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0</a:t>
            </a: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0% - OP3 Didactisch handelen</a:t>
            </a:r>
          </a:p>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12% - KA2 Kwaliteitscultuur</a:t>
            </a:r>
          </a:p>
          <a:p>
            <a:pPr algn="l">
              <a:lnSpc>
                <a:spcPts val="1200"/>
              </a:lnSpc>
            </a:pPr>
            <a:r>
              <a:rPr lang="nl-NL" sz="825"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0</a:t>
            </a: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0% - FB Financieel Beheer | te verklaren</a:t>
            </a:r>
          </a:p>
          <a:p>
            <a:pPr algn="l">
              <a:lnSpc>
                <a:spcPts val="1200"/>
              </a:lnSpc>
            </a:pPr>
            <a:r>
              <a:rPr lang="nl-NL" sz="825"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0</a:t>
            </a: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0% - OF Omgevingsfactoren</a:t>
            </a:r>
          </a:p>
          <a:p>
            <a:pPr algn="l">
              <a:lnSpc>
                <a:spcPts val="1200"/>
              </a:lnSpc>
            </a:pPr>
            <a:r>
              <a:rPr lang="nl-NL"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Niet gedekte deugdelijkheidseisen – veelal Check &amp; Act</a:t>
            </a:r>
          </a:p>
        </p:txBody>
      </p:sp>
      <p:pic>
        <p:nvPicPr>
          <p:cNvPr id="23" name="Afbeelding 22" descr="Afbeelding met schermafbeelding&#10;&#10;Automatisch gegenereerde beschrijving">
            <a:extLst>
              <a:ext uri="{FF2B5EF4-FFF2-40B4-BE49-F238E27FC236}">
                <a16:creationId xmlns:a16="http://schemas.microsoft.com/office/drawing/2014/main" id="{E0D91C24-D74C-9548-97BE-40D27CB83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039" y="3548113"/>
            <a:ext cx="2449573" cy="1469033"/>
          </a:xfrm>
          <a:prstGeom prst="rect">
            <a:avLst/>
          </a:prstGeom>
        </p:spPr>
      </p:pic>
      <p:sp>
        <p:nvSpPr>
          <p:cNvPr id="20" name="Line 17">
            <a:extLst>
              <a:ext uri="{FF2B5EF4-FFF2-40B4-BE49-F238E27FC236}">
                <a16:creationId xmlns:a16="http://schemas.microsoft.com/office/drawing/2014/main" id="{63BB5669-C4D4-CB4A-B9C1-0987ED9E8894}"/>
              </a:ext>
            </a:extLst>
          </p:cNvPr>
          <p:cNvSpPr>
            <a:spLocks noChangeShapeType="1"/>
          </p:cNvSpPr>
          <p:nvPr/>
        </p:nvSpPr>
        <p:spPr bwMode="auto">
          <a:xfrm>
            <a:off x="3522394" y="4537107"/>
            <a:ext cx="1297641" cy="4606"/>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59" name="Freeform 56">
            <a:extLst>
              <a:ext uri="{FF2B5EF4-FFF2-40B4-BE49-F238E27FC236}">
                <a16:creationId xmlns:a16="http://schemas.microsoft.com/office/drawing/2014/main" id="{EF5B598B-CACA-D940-9489-1B2918E3B6C7}"/>
              </a:ext>
            </a:extLst>
          </p:cNvPr>
          <p:cNvSpPr>
            <a:spLocks noChangeArrowheads="1"/>
          </p:cNvSpPr>
          <p:nvPr/>
        </p:nvSpPr>
        <p:spPr bwMode="auto">
          <a:xfrm>
            <a:off x="4156822" y="3039120"/>
            <a:ext cx="405297" cy="769143"/>
          </a:xfrm>
          <a:custGeom>
            <a:avLst/>
            <a:gdLst>
              <a:gd name="T0" fmla="*/ 1551 w 1552"/>
              <a:gd name="T1" fmla="*/ 0 h 2944"/>
              <a:gd name="T2" fmla="*/ 1551 w 1552"/>
              <a:gd name="T3" fmla="*/ 2943 h 2944"/>
              <a:gd name="T4" fmla="*/ 0 w 1552"/>
              <a:gd name="T5" fmla="*/ 2943 h 2944"/>
            </a:gdLst>
            <a:ahLst/>
            <a:cxnLst>
              <a:cxn ang="0">
                <a:pos x="T0" y="T1"/>
              </a:cxn>
              <a:cxn ang="0">
                <a:pos x="T2" y="T3"/>
              </a:cxn>
              <a:cxn ang="0">
                <a:pos x="T4" y="T5"/>
              </a:cxn>
            </a:cxnLst>
            <a:rect l="0" t="0" r="r" b="b"/>
            <a:pathLst>
              <a:path w="1552" h="2944">
                <a:moveTo>
                  <a:pt x="1551" y="0"/>
                </a:moveTo>
                <a:lnTo>
                  <a:pt x="1551" y="2943"/>
                </a:lnTo>
                <a:lnTo>
                  <a:pt x="0" y="294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sp>
        <p:nvSpPr>
          <p:cNvPr id="84" name="Line 81">
            <a:extLst>
              <a:ext uri="{FF2B5EF4-FFF2-40B4-BE49-F238E27FC236}">
                <a16:creationId xmlns:a16="http://schemas.microsoft.com/office/drawing/2014/main" id="{242B98A5-E2F9-9D40-9653-98A515CDD38B}"/>
              </a:ext>
            </a:extLst>
          </p:cNvPr>
          <p:cNvSpPr>
            <a:spLocks noChangeShapeType="1"/>
          </p:cNvSpPr>
          <p:nvPr/>
        </p:nvSpPr>
        <p:spPr bwMode="auto">
          <a:xfrm>
            <a:off x="2413585" y="3030526"/>
            <a:ext cx="0" cy="751256"/>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2449" dirty="0">
              <a:latin typeface="Lato Light" panose="020F0502020204030203" pitchFamily="34" charset="0"/>
            </a:endParaRPr>
          </a:p>
        </p:txBody>
      </p:sp>
      <p:pic>
        <p:nvPicPr>
          <p:cNvPr id="28" name="Afbeelding 27" descr="Afbeelding met tekening, klok&#10;&#10;Automatisch gegenereerde beschrijving">
            <a:extLst>
              <a:ext uri="{FF2B5EF4-FFF2-40B4-BE49-F238E27FC236}">
                <a16:creationId xmlns:a16="http://schemas.microsoft.com/office/drawing/2014/main" id="{6CB3A57E-A7F5-1C40-A8D3-4D2E280FE3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9033" y="4062270"/>
            <a:ext cx="428625" cy="971550"/>
          </a:xfrm>
          <a:prstGeom prst="rect">
            <a:avLst/>
          </a:prstGeom>
        </p:spPr>
      </p:pic>
      <p:sp>
        <p:nvSpPr>
          <p:cNvPr id="102" name="Text Placeholder 6">
            <a:extLst>
              <a:ext uri="{FF2B5EF4-FFF2-40B4-BE49-F238E27FC236}">
                <a16:creationId xmlns:a16="http://schemas.microsoft.com/office/drawing/2014/main" id="{7E06209F-0AFF-DE45-8D52-34AEDE954B7B}"/>
              </a:ext>
            </a:extLst>
          </p:cNvPr>
          <p:cNvSpPr txBox="1">
            <a:spLocks/>
          </p:cNvSpPr>
          <p:nvPr/>
        </p:nvSpPr>
        <p:spPr>
          <a:xfrm>
            <a:off x="2673794" y="1093706"/>
            <a:ext cx="3895618" cy="438582"/>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nl-NL" sz="2250" dirty="0">
                <a:latin typeface="Poppins" pitchFamily="2" charset="77"/>
                <a:cs typeface="Poppins" pitchFamily="2" charset="77"/>
              </a:rPr>
              <a:t>KWALITEITSGEBIEDEN </a:t>
            </a:r>
            <a:r>
              <a:rPr lang="nl-NL" sz="1050" dirty="0">
                <a:latin typeface="Poppins" pitchFamily="2" charset="77"/>
                <a:cs typeface="Poppins" pitchFamily="2" charset="77"/>
              </a:rPr>
              <a:t>0-meting</a:t>
            </a:r>
            <a:endParaRPr lang="nl-NL" sz="2250" dirty="0">
              <a:latin typeface="Poppins" pitchFamily="2" charset="77"/>
              <a:cs typeface="Poppins" pitchFamily="2" charset="77"/>
            </a:endParaRPr>
          </a:p>
        </p:txBody>
      </p:sp>
      <p:sp>
        <p:nvSpPr>
          <p:cNvPr id="103" name="TextBox 28">
            <a:extLst>
              <a:ext uri="{FF2B5EF4-FFF2-40B4-BE49-F238E27FC236}">
                <a16:creationId xmlns:a16="http://schemas.microsoft.com/office/drawing/2014/main" id="{FADF8755-3537-B946-A751-F7E2F077FCD5}"/>
              </a:ext>
            </a:extLst>
          </p:cNvPr>
          <p:cNvSpPr txBox="1"/>
          <p:nvPr/>
        </p:nvSpPr>
        <p:spPr>
          <a:xfrm>
            <a:off x="1627866" y="1487400"/>
            <a:ext cx="5987473" cy="230832"/>
          </a:xfrm>
          <a:prstGeom prst="rect">
            <a:avLst/>
          </a:prstGeom>
          <a:noFill/>
        </p:spPr>
        <p:txBody>
          <a:bodyPr wrap="none" rtlCol="0" anchor="ctr" anchorCtr="0">
            <a:spAutoFit/>
          </a:bodyPr>
          <a:lstStyle/>
          <a:p>
            <a:pPr algn="ctr"/>
            <a:r>
              <a:rPr lang="nl-NL" sz="900" spc="113" dirty="0">
                <a:solidFill>
                  <a:schemeClr val="bg1">
                    <a:lumMod val="65000"/>
                  </a:schemeClr>
                </a:solidFill>
                <a:latin typeface="Poppins Light" pitchFamily="2" charset="77"/>
                <a:cs typeface="Poppins Light" pitchFamily="2" charset="77"/>
              </a:rPr>
              <a:t>WAARBORGING VAN DE KWALITEITSGEBIEDEN OP HET BONNEFANTEN COLLEGE | ONSPECT</a:t>
            </a:r>
          </a:p>
        </p:txBody>
      </p:sp>
      <p:pic>
        <p:nvPicPr>
          <p:cNvPr id="64" name="Afbeelding 63" descr="Afbeelding met teken, tekening&#10;&#10;Automatisch gegenereerde beschrijving">
            <a:extLst>
              <a:ext uri="{FF2B5EF4-FFF2-40B4-BE49-F238E27FC236}">
                <a16:creationId xmlns:a16="http://schemas.microsoft.com/office/drawing/2014/main" id="{159390ED-5099-4E44-834A-1E4892ACED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241508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65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892169" y="3541629"/>
            <a:ext cx="135966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2056880" y="3541629"/>
            <a:ext cx="845103"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6ABE3EA8-FC81-3D4A-9DEB-3AAB54CE4C2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257708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Leiderschap</a:t>
            </a:r>
          </a:p>
        </p:txBody>
      </p:sp>
      <p:sp>
        <p:nvSpPr>
          <p:cNvPr id="3" name="Tijdelijke aanduiding voor inhoud 2"/>
          <p:cNvSpPr>
            <a:spLocks noGrp="1"/>
          </p:cNvSpPr>
          <p:nvPr>
            <p:ph idx="1"/>
          </p:nvPr>
        </p:nvSpPr>
        <p:spPr/>
        <p:txBody>
          <a:bodyPr>
            <a:normAutofit/>
          </a:bodyPr>
          <a:lstStyle/>
          <a:p>
            <a:pPr marL="0" indent="0">
              <a:buNone/>
            </a:pPr>
            <a:endParaRPr lang="nl-NL" dirty="0"/>
          </a:p>
          <a:p>
            <a:r>
              <a:rPr lang="nl-NL" dirty="0"/>
              <a:t>Het versterken van leiderschap is een beproefde manier om de kwaliteit van de school te verbeteren. We zetten in op de ontwikkeling van de sectievoorzitter als leider van de vaksectie en op de ontwikkeling van de managementstructuur. In de notitie “directiestructuur Bonnefanten College en servicecentrum” hebben we de ontwikkeling van de directiestructuur beschreven. Deze is afgelopen jaar aangeboden aan de MR.</a:t>
            </a:r>
          </a:p>
          <a:p>
            <a:endParaRPr lang="nl-NL" dirty="0"/>
          </a:p>
          <a:p>
            <a:pPr marL="457200" indent="-457200">
              <a:buAutoNum type="arabicPlain"/>
            </a:pPr>
            <a:r>
              <a:rPr lang="nl-NL" u="sng" dirty="0"/>
              <a:t>Schooljaar: training sectievoorzitters en sectiemodule Cum Laude</a:t>
            </a:r>
            <a:r>
              <a:rPr lang="nl-NL" dirty="0"/>
              <a:t>.</a:t>
            </a:r>
            <a:endParaRPr lang="nl-NL" u="sng" dirty="0"/>
          </a:p>
          <a:p>
            <a:pPr marL="457200" indent="-457200">
              <a:buAutoNum type="arabicPlain"/>
            </a:pPr>
            <a:r>
              <a:rPr lang="nl-NL" u="sng" dirty="0"/>
              <a:t>Schooljaar: uitwerking managementstructuur en implementatie</a:t>
            </a:r>
            <a:r>
              <a:rPr lang="nl-NL" dirty="0"/>
              <a:t>.</a:t>
            </a:r>
            <a:endParaRPr lang="nl-NL" u="sng" dirty="0"/>
          </a:p>
        </p:txBody>
      </p:sp>
      <p:pic>
        <p:nvPicPr>
          <p:cNvPr id="4" name="Afbeelding 3"/>
          <p:cNvPicPr>
            <a:picLocks noChangeAspect="1"/>
          </p:cNvPicPr>
          <p:nvPr/>
        </p:nvPicPr>
        <p:blipFill>
          <a:blip r:embed="rId3"/>
          <a:stretch>
            <a:fillRect/>
          </a:stretch>
        </p:blipFill>
        <p:spPr>
          <a:xfrm>
            <a:off x="7259449" y="310028"/>
            <a:ext cx="1489915" cy="885124"/>
          </a:xfrm>
          <a:prstGeom prst="rect">
            <a:avLst/>
          </a:prstGeom>
        </p:spPr>
      </p:pic>
      <p:pic>
        <p:nvPicPr>
          <p:cNvPr id="5" name="Afbeelding 4">
            <a:extLst>
              <a:ext uri="{FF2B5EF4-FFF2-40B4-BE49-F238E27FC236}">
                <a16:creationId xmlns:a16="http://schemas.microsoft.com/office/drawing/2014/main" id="{1B9AB4AC-0978-4E42-B89C-1C039F996AFC}"/>
              </a:ext>
            </a:extLst>
          </p:cNvPr>
          <p:cNvPicPr/>
          <p:nvPr/>
        </p:nvPicPr>
        <p:blipFill>
          <a:blip r:embed="rId4">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199007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50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6697" y="20893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617253" y="3541629"/>
            <a:ext cx="190949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DIFFERENTIATIELESSEN</a:t>
            </a: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1385225" y="3541629"/>
            <a:ext cx="218842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 + VAKWERKPLAN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52279" y="2395914"/>
            <a:ext cx="4249580" cy="3680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38626EEB-BBFC-694C-8AE7-216E6D43BA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308486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t>Portefeuilles schoolleiding</a:t>
            </a:r>
          </a:p>
        </p:txBody>
      </p:sp>
      <p:sp>
        <p:nvSpPr>
          <p:cNvPr id="5" name="Tijdelijke aanduiding voor inhoud 4"/>
          <p:cNvSpPr>
            <a:spLocks noGrp="1"/>
          </p:cNvSpPr>
          <p:nvPr>
            <p:ph idx="1"/>
          </p:nvPr>
        </p:nvSpPr>
        <p:spPr/>
        <p:txBody>
          <a:bodyPr>
            <a:normAutofit fontScale="92500" lnSpcReduction="10000"/>
          </a:bodyPr>
          <a:lstStyle/>
          <a:p>
            <a:pPr lvl="0"/>
            <a:r>
              <a:rPr lang="nl-NL" dirty="0"/>
              <a:t>Een rector met portefeuilles financiën, huisvesting en beheer en M&amp;O (mensen en organisatie). </a:t>
            </a:r>
            <a:br>
              <a:rPr lang="nl-NL" dirty="0"/>
            </a:br>
            <a:r>
              <a:rPr lang="nl-NL" dirty="0"/>
              <a:t>Stuurt team DoZoCo (Docenten Zonder Conrector) aan.</a:t>
            </a:r>
          </a:p>
          <a:p>
            <a:pPr lvl="0"/>
            <a:r>
              <a:rPr lang="nl-NL" dirty="0"/>
              <a:t>Een conrector* met portefeuilles onderwijs, kwaliteit en formatie. Stuurt team sectievoorzitters, </a:t>
            </a:r>
            <a:r>
              <a:rPr lang="nl-NL" dirty="0" err="1"/>
              <a:t>kwaliteitscommissie</a:t>
            </a:r>
            <a:r>
              <a:rPr lang="nl-NL" dirty="0"/>
              <a:t>, examencommissie en kolom coördinatoren aan.</a:t>
            </a:r>
          </a:p>
          <a:p>
            <a:pPr lvl="0"/>
            <a:r>
              <a:rPr lang="nl-NL" dirty="0"/>
              <a:t>Een conrector met portefeuilles begeleiding, passend onderwijs, relatie PO en PR en Communicatie. Stuurt team mentoren aan.</a:t>
            </a:r>
          </a:p>
          <a:p>
            <a:pPr lvl="0"/>
            <a:r>
              <a:rPr lang="nl-NL" dirty="0"/>
              <a:t>Een teamleider met portefeuille organisatie. Stuurt OOP en servicecentrum aan. Op termijn wordt dit een OOP-teamleider en zal geen deel meer uitmaken van de schoolleiding.</a:t>
            </a:r>
          </a:p>
          <a:p>
            <a:pPr lvl="0"/>
            <a:endParaRPr lang="nl-NL" dirty="0"/>
          </a:p>
          <a:p>
            <a:pPr lvl="0"/>
            <a:r>
              <a:rPr lang="nl-NL" sz="1300" dirty="0"/>
              <a:t>*Na besluitvorming</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p:txBody>
      </p:sp>
      <p:pic>
        <p:nvPicPr>
          <p:cNvPr id="6" name="Afbeelding 5"/>
          <p:cNvPicPr>
            <a:picLocks noChangeAspect="1"/>
          </p:cNvPicPr>
          <p:nvPr/>
        </p:nvPicPr>
        <p:blipFill>
          <a:blip r:embed="rId2"/>
          <a:stretch>
            <a:fillRect/>
          </a:stretch>
        </p:blipFill>
        <p:spPr>
          <a:xfrm>
            <a:off x="7192073" y="339325"/>
            <a:ext cx="1489915" cy="885124"/>
          </a:xfrm>
          <a:prstGeom prst="rect">
            <a:avLst/>
          </a:prstGeom>
        </p:spPr>
      </p:pic>
      <p:pic>
        <p:nvPicPr>
          <p:cNvPr id="7" name="Afbeelding 6">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302759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t>Kolomcoördinatoren</a:t>
            </a:r>
          </a:p>
        </p:txBody>
      </p:sp>
      <p:sp>
        <p:nvSpPr>
          <p:cNvPr id="5" name="Tijdelijke aanduiding voor inhoud 4"/>
          <p:cNvSpPr>
            <a:spLocks noGrp="1"/>
          </p:cNvSpPr>
          <p:nvPr>
            <p:ph idx="1"/>
          </p:nvPr>
        </p:nvSpPr>
        <p:spPr/>
        <p:txBody>
          <a:bodyPr>
            <a:normAutofit lnSpcReduction="10000"/>
          </a:bodyPr>
          <a:lstStyle/>
          <a:p>
            <a:pPr lvl="0"/>
            <a:r>
              <a:rPr lang="nl-NL" dirty="0"/>
              <a:t>In onze matrixorganisatie misten we specifieke aandacht voor de onderwijskolommen BK, TL en H/V. Vandaar dat we hebben besloten om drie kolomcoördinatoren aan te stellen. De kolomcoördinatoren zijn niet uitvoerend maar beleidsondersteunend. Vanuit een projectopdracht verdiepen de kolomcoördinatoren zich in zaken als:</a:t>
            </a:r>
          </a:p>
          <a:p>
            <a:pPr lvl="0"/>
            <a:r>
              <a:rPr lang="nl-NL" sz="1300" dirty="0">
                <a:solidFill>
                  <a:schemeClr val="tx1">
                    <a:lumMod val="95000"/>
                    <a:lumOff val="5000"/>
                  </a:schemeClr>
                </a:solidFill>
              </a:rPr>
              <a:t>Visie op de kolom </a:t>
            </a:r>
          </a:p>
          <a:p>
            <a:pPr lvl="0"/>
            <a:r>
              <a:rPr lang="nl-NL" sz="1300" dirty="0">
                <a:solidFill>
                  <a:schemeClr val="tx1">
                    <a:lumMod val="95000"/>
                    <a:lumOff val="5000"/>
                  </a:schemeClr>
                </a:solidFill>
              </a:rPr>
              <a:t>Didactiek en toetsing</a:t>
            </a:r>
          </a:p>
          <a:p>
            <a:pPr lvl="0"/>
            <a:r>
              <a:rPr lang="nl-NL" sz="1300" dirty="0">
                <a:solidFill>
                  <a:schemeClr val="tx1">
                    <a:lumMod val="95000"/>
                    <a:lumOff val="5000"/>
                  </a:schemeClr>
                </a:solidFill>
              </a:rPr>
              <a:t>LOB</a:t>
            </a:r>
          </a:p>
          <a:p>
            <a:pPr lvl="0"/>
            <a:r>
              <a:rPr lang="nl-NL" sz="1300" dirty="0">
                <a:solidFill>
                  <a:schemeClr val="tx1">
                    <a:lumMod val="95000"/>
                    <a:lumOff val="5000"/>
                  </a:schemeClr>
                </a:solidFill>
              </a:rPr>
              <a:t>Ontwikkeling Skills</a:t>
            </a:r>
          </a:p>
          <a:p>
            <a:pPr lvl="0"/>
            <a:endParaRPr lang="nl-NL" sz="1300" dirty="0">
              <a:solidFill>
                <a:schemeClr val="tx1">
                  <a:lumMod val="95000"/>
                  <a:lumOff val="5000"/>
                </a:schemeClr>
              </a:solidFill>
            </a:endParaRPr>
          </a:p>
          <a:p>
            <a:pPr marL="0" indent="0">
              <a:buNone/>
            </a:pPr>
            <a:r>
              <a:rPr lang="nl-NL" sz="2400" dirty="0"/>
              <a:t>1. </a:t>
            </a:r>
            <a:r>
              <a:rPr lang="nl-NL" sz="2400" u="sng" dirty="0"/>
              <a:t>Oktober: projectopdracht gereed</a:t>
            </a:r>
            <a:r>
              <a:rPr lang="nl-NL" sz="2400" dirty="0"/>
              <a:t>.</a:t>
            </a:r>
            <a:endParaRPr lang="nl-NL" sz="2400" u="sng" dirty="0"/>
          </a:p>
          <a:p>
            <a:pPr marL="0" indent="0">
              <a:buNone/>
            </a:pPr>
            <a:r>
              <a:rPr lang="nl-NL" sz="2400" dirty="0"/>
              <a:t>2. </a:t>
            </a:r>
            <a:r>
              <a:rPr lang="nl-NL" sz="2400" u="sng" dirty="0"/>
              <a:t>April: evaluatie kolomcoördinatie.</a:t>
            </a:r>
          </a:p>
          <a:p>
            <a:pPr marL="0" indent="0">
              <a:buNone/>
            </a:pPr>
            <a:endParaRPr lang="nl-NL" sz="2400" dirty="0"/>
          </a:p>
          <a:p>
            <a:pPr marL="0" indent="0">
              <a:buNone/>
            </a:pPr>
            <a:endParaRPr lang="nl-NL" sz="2400" dirty="0"/>
          </a:p>
          <a:p>
            <a:pPr marL="0" indent="0">
              <a:buNone/>
            </a:pPr>
            <a:endParaRPr lang="nl-NL" sz="2400" dirty="0"/>
          </a:p>
        </p:txBody>
      </p:sp>
      <p:pic>
        <p:nvPicPr>
          <p:cNvPr id="6" name="Afbeelding 5"/>
          <p:cNvPicPr>
            <a:picLocks noChangeAspect="1"/>
          </p:cNvPicPr>
          <p:nvPr/>
        </p:nvPicPr>
        <p:blipFill>
          <a:blip r:embed="rId2"/>
          <a:stretch>
            <a:fillRect/>
          </a:stretch>
        </p:blipFill>
        <p:spPr>
          <a:xfrm>
            <a:off x="7192073" y="339325"/>
            <a:ext cx="1489915" cy="885124"/>
          </a:xfrm>
          <a:prstGeom prst="rect">
            <a:avLst/>
          </a:prstGeom>
        </p:spPr>
      </p:pic>
      <p:pic>
        <p:nvPicPr>
          <p:cNvPr id="7" name="Afbeelding 6">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spTree>
    <p:extLst>
      <p:ext uri="{BB962C8B-B14F-4D97-AF65-F5344CB8AC3E}">
        <p14:creationId xmlns:p14="http://schemas.microsoft.com/office/powerpoint/2010/main" val="43985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ctrTitle"/>
          </p:nvPr>
        </p:nvSpPr>
        <p:spPr>
          <a:xfrm>
            <a:off x="1143000" y="1699026"/>
            <a:ext cx="6858000" cy="1790701"/>
          </a:xfrm>
          <a:prstGeom prst="rect">
            <a:avLst/>
          </a:prstGeom>
        </p:spPr>
        <p:txBody>
          <a:bodyPr/>
          <a:lstStyle/>
          <a:p>
            <a:r>
              <a:rPr lang="nl-NL" dirty="0"/>
              <a:t>Les 2.1.</a:t>
            </a:r>
            <a:endParaRPr dirty="0"/>
          </a:p>
        </p:txBody>
      </p:sp>
      <p:sp>
        <p:nvSpPr>
          <p:cNvPr id="110" name="Shape 110"/>
          <p:cNvSpPr>
            <a:spLocks noGrp="1"/>
          </p:cNvSpPr>
          <p:nvPr>
            <p:ph type="subTitle" idx="1"/>
          </p:nvPr>
        </p:nvSpPr>
        <p:spPr>
          <a:xfrm>
            <a:off x="1143000" y="3558781"/>
            <a:ext cx="6858000" cy="1241822"/>
          </a:xfrm>
          <a:prstGeom prst="rect">
            <a:avLst/>
          </a:prstGeom>
        </p:spPr>
        <p:txBody>
          <a:bodyPr/>
          <a:lstStyle/>
          <a:p>
            <a:endParaRPr dirty="0"/>
          </a:p>
        </p:txBody>
      </p:sp>
      <p:sp>
        <p:nvSpPr>
          <p:cNvPr id="2" name="Tekstvak 1"/>
          <p:cNvSpPr txBox="1"/>
          <p:nvPr/>
        </p:nvSpPr>
        <p:spPr>
          <a:xfrm>
            <a:off x="3921071" y="3068664"/>
            <a:ext cx="184731" cy="300082"/>
          </a:xfrm>
          <a:prstGeom prst="rect">
            <a:avLst/>
          </a:prstGeom>
          <a:noFill/>
        </p:spPr>
        <p:txBody>
          <a:bodyPr wrap="none" rtlCol="0">
            <a:spAutoFit/>
          </a:bodyPr>
          <a:lstStyle/>
          <a:p>
            <a:endParaRPr lang="nl-NL" dirty="0"/>
          </a:p>
        </p:txBody>
      </p:sp>
      <p:sp>
        <p:nvSpPr>
          <p:cNvPr id="3" name="Rechthoek 2"/>
          <p:cNvSpPr/>
          <p:nvPr/>
        </p:nvSpPr>
        <p:spPr>
          <a:xfrm>
            <a:off x="-51435" y="-4692"/>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185" y="1049664"/>
            <a:ext cx="3084197" cy="1017786"/>
          </a:xfrm>
          <a:prstGeom prst="rect">
            <a:avLst/>
          </a:prstGeom>
        </p:spPr>
      </p:pic>
      <p:sp>
        <p:nvSpPr>
          <p:cNvPr id="9" name="Rechthoek 8"/>
          <p:cNvSpPr/>
          <p:nvPr/>
        </p:nvSpPr>
        <p:spPr>
          <a:xfrm>
            <a:off x="-51435" y="3366136"/>
            <a:ext cx="9195436" cy="3611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8721897B-15B2-6C42-8855-7BCA4994ECD4}"/>
              </a:ext>
            </a:extLst>
          </p:cNvPr>
          <p:cNvSpPr txBox="1"/>
          <p:nvPr/>
        </p:nvSpPr>
        <p:spPr>
          <a:xfrm>
            <a:off x="-51436" y="2235271"/>
            <a:ext cx="9195436" cy="369332"/>
          </a:xfrm>
          <a:prstGeom prst="rect">
            <a:avLst/>
          </a:prstGeom>
          <a:noFill/>
        </p:spPr>
        <p:txBody>
          <a:bodyPr wrap="square" rtlCol="0">
            <a:spAutoFit/>
          </a:bodyPr>
          <a:lstStyle/>
          <a:p>
            <a:pPr algn="ctr"/>
            <a:r>
              <a:rPr lang="nl-NL" sz="1800" b="1" i="1" dirty="0"/>
              <a:t>Ik ben…. omdat wij zijn</a:t>
            </a:r>
          </a:p>
        </p:txBody>
      </p:sp>
      <p:pic>
        <p:nvPicPr>
          <p:cNvPr id="11" name="Afbeelding 10"/>
          <p:cNvPicPr>
            <a:picLocks noChangeAspect="1"/>
          </p:cNvPicPr>
          <p:nvPr/>
        </p:nvPicPr>
        <p:blipFill>
          <a:blip r:embed="rId4"/>
          <a:stretch>
            <a:fillRect/>
          </a:stretch>
        </p:blipFill>
        <p:spPr>
          <a:xfrm>
            <a:off x="7105445" y="428307"/>
            <a:ext cx="1489915" cy="885124"/>
          </a:xfrm>
          <a:prstGeom prst="rect">
            <a:avLst/>
          </a:prstGeom>
        </p:spPr>
      </p:pic>
    </p:spTree>
    <p:extLst>
      <p:ext uri="{BB962C8B-B14F-4D97-AF65-F5344CB8AC3E}">
        <p14:creationId xmlns:p14="http://schemas.microsoft.com/office/powerpoint/2010/main" val="214550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BF4D9-27E4-1B43-98DA-4EF52154E6D6}"/>
              </a:ext>
            </a:extLst>
          </p:cNvPr>
          <p:cNvSpPr/>
          <p:nvPr/>
        </p:nvSpPr>
        <p:spPr>
          <a:xfrm>
            <a:off x="1468756"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6" name="Rectangle 5">
            <a:extLst>
              <a:ext uri="{FF2B5EF4-FFF2-40B4-BE49-F238E27FC236}">
                <a16:creationId xmlns:a16="http://schemas.microsoft.com/office/drawing/2014/main" id="{A6F01865-8039-1743-BA9D-5B786148727C}"/>
              </a:ext>
            </a:extLst>
          </p:cNvPr>
          <p:cNvSpPr/>
          <p:nvPr/>
        </p:nvSpPr>
        <p:spPr>
          <a:xfrm>
            <a:off x="564879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5" name="Rectangle 4">
            <a:extLst>
              <a:ext uri="{FF2B5EF4-FFF2-40B4-BE49-F238E27FC236}">
                <a16:creationId xmlns:a16="http://schemas.microsoft.com/office/drawing/2014/main" id="{037DA098-6C0B-684F-A7C2-C103563837C8}"/>
              </a:ext>
            </a:extLst>
          </p:cNvPr>
          <p:cNvSpPr/>
          <p:nvPr/>
        </p:nvSpPr>
        <p:spPr>
          <a:xfrm>
            <a:off x="3556224" y="2912206"/>
            <a:ext cx="2031552" cy="1716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2" name="TextBox 1">
            <a:extLst>
              <a:ext uri="{FF2B5EF4-FFF2-40B4-BE49-F238E27FC236}">
                <a16:creationId xmlns:a16="http://schemas.microsoft.com/office/drawing/2014/main" id="{6C23E792-F26A-FD46-842A-41532103B483}"/>
              </a:ext>
            </a:extLst>
          </p:cNvPr>
          <p:cNvSpPr txBox="1"/>
          <p:nvPr/>
        </p:nvSpPr>
        <p:spPr>
          <a:xfrm>
            <a:off x="3838484" y="1086889"/>
            <a:ext cx="1467069" cy="438582"/>
          </a:xfrm>
          <a:prstGeom prst="rect">
            <a:avLst/>
          </a:prstGeom>
          <a:noFill/>
        </p:spPr>
        <p:txBody>
          <a:bodyPr wrap="none" rtlCol="0">
            <a:spAutoFit/>
          </a:bodyPr>
          <a:lstStyle/>
          <a:p>
            <a:pPr algn="ctr"/>
            <a:r>
              <a:rPr lang="nl-NL" sz="2250" b="1" dirty="0">
                <a:solidFill>
                  <a:schemeClr val="tx2"/>
                </a:solidFill>
                <a:latin typeface="Poppins" pitchFamily="2" charset="77"/>
                <a:cs typeface="Poppins" pitchFamily="2" charset="77"/>
              </a:rPr>
              <a:t>BOUWEN</a:t>
            </a:r>
          </a:p>
        </p:txBody>
      </p:sp>
      <p:sp>
        <p:nvSpPr>
          <p:cNvPr id="3" name="TextBox 2">
            <a:extLst>
              <a:ext uri="{FF2B5EF4-FFF2-40B4-BE49-F238E27FC236}">
                <a16:creationId xmlns:a16="http://schemas.microsoft.com/office/drawing/2014/main" id="{D8C83C97-9F9D-FE42-AF3D-784D468183B1}"/>
              </a:ext>
            </a:extLst>
          </p:cNvPr>
          <p:cNvSpPr txBox="1"/>
          <p:nvPr/>
        </p:nvSpPr>
        <p:spPr>
          <a:xfrm>
            <a:off x="1887943" y="1447945"/>
            <a:ext cx="5368136" cy="230832"/>
          </a:xfrm>
          <a:prstGeom prst="rect">
            <a:avLst/>
          </a:prstGeom>
          <a:noFill/>
        </p:spPr>
        <p:txBody>
          <a:bodyPr wrap="none" rtlCol="0">
            <a:spAutoFit/>
          </a:bodyPr>
          <a:lstStyle/>
          <a:p>
            <a:pPr algn="ctr"/>
            <a:r>
              <a:rPr lang="nl-NL" sz="900" spc="113" dirty="0">
                <a:solidFill>
                  <a:schemeClr val="bg1">
                    <a:lumMod val="50000"/>
                  </a:schemeClr>
                </a:solidFill>
                <a:latin typeface="Poppins Light" pitchFamily="2" charset="77"/>
                <a:cs typeface="Poppins Light" pitchFamily="2" charset="77"/>
              </a:rPr>
              <a:t>SAMEN BOUWEN AAN DE ONTWIKKELING VAN DE LEERLING EN DE MEDEWERKER</a:t>
            </a:r>
          </a:p>
        </p:txBody>
      </p:sp>
      <p:sp>
        <p:nvSpPr>
          <p:cNvPr id="4" name="Triangle 3">
            <a:extLst>
              <a:ext uri="{FF2B5EF4-FFF2-40B4-BE49-F238E27FC236}">
                <a16:creationId xmlns:a16="http://schemas.microsoft.com/office/drawing/2014/main" id="{B89CDC88-4556-9246-9741-43891F554F5C}"/>
              </a:ext>
            </a:extLst>
          </p:cNvPr>
          <p:cNvSpPr/>
          <p:nvPr/>
        </p:nvSpPr>
        <p:spPr>
          <a:xfrm>
            <a:off x="1463654" y="1822348"/>
            <a:ext cx="6216692" cy="7985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75" dirty="0"/>
              <a:t>     </a:t>
            </a:r>
          </a:p>
        </p:txBody>
      </p:sp>
      <p:sp>
        <p:nvSpPr>
          <p:cNvPr id="8" name="Trapezoid 7">
            <a:extLst>
              <a:ext uri="{FF2B5EF4-FFF2-40B4-BE49-F238E27FC236}">
                <a16:creationId xmlns:a16="http://schemas.microsoft.com/office/drawing/2014/main" id="{D8809CE9-BE07-3D44-83A1-E470DE14FC32}"/>
              </a:ext>
            </a:extLst>
          </p:cNvPr>
          <p:cNvSpPr/>
          <p:nvPr/>
        </p:nvSpPr>
        <p:spPr>
          <a:xfrm>
            <a:off x="994423" y="4688242"/>
            <a:ext cx="7155155" cy="1004637"/>
          </a:xfrm>
          <a:prstGeom prst="trapezoid">
            <a:avLst>
              <a:gd name="adj" fmla="val 466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75" dirty="0"/>
          </a:p>
        </p:txBody>
      </p:sp>
      <p:sp>
        <p:nvSpPr>
          <p:cNvPr id="9" name="TextBox 8">
            <a:extLst>
              <a:ext uri="{FF2B5EF4-FFF2-40B4-BE49-F238E27FC236}">
                <a16:creationId xmlns:a16="http://schemas.microsoft.com/office/drawing/2014/main" id="{085B29FB-E1C5-474E-8814-4814B557FE2A}"/>
              </a:ext>
            </a:extLst>
          </p:cNvPr>
          <p:cNvSpPr txBox="1"/>
          <p:nvPr/>
        </p:nvSpPr>
        <p:spPr>
          <a:xfrm>
            <a:off x="4030631" y="2032857"/>
            <a:ext cx="1080745"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STRUCTUUR</a:t>
            </a:r>
          </a:p>
        </p:txBody>
      </p:sp>
      <p:sp>
        <p:nvSpPr>
          <p:cNvPr id="15" name="TextBox 14">
            <a:extLst>
              <a:ext uri="{FF2B5EF4-FFF2-40B4-BE49-F238E27FC236}">
                <a16:creationId xmlns:a16="http://schemas.microsoft.com/office/drawing/2014/main" id="{C2A37304-FBFF-464B-8ADD-73837E90E0E2}"/>
              </a:ext>
            </a:extLst>
          </p:cNvPr>
          <p:cNvSpPr txBox="1"/>
          <p:nvPr/>
        </p:nvSpPr>
        <p:spPr>
          <a:xfrm>
            <a:off x="3793584" y="3172297"/>
            <a:ext cx="1556836" cy="646331"/>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DIFFERENTIATIE </a:t>
            </a:r>
          </a:p>
          <a:p>
            <a:pPr algn="ctr"/>
            <a:r>
              <a:rPr lang="nl-NL" sz="1200" b="1" dirty="0">
                <a:solidFill>
                  <a:schemeClr val="bg1"/>
                </a:solidFill>
                <a:latin typeface="Poppins" pitchFamily="2" charset="77"/>
                <a:ea typeface="League Spartan" charset="0"/>
                <a:cs typeface="Poppins" pitchFamily="2" charset="77"/>
              </a:rPr>
              <a:t>DIF-lessen en Skills</a:t>
            </a:r>
          </a:p>
          <a:p>
            <a:pPr algn="ctr"/>
            <a:endParaRPr lang="nl-NL" sz="1200" b="1" dirty="0">
              <a:solidFill>
                <a:schemeClr val="bg1"/>
              </a:solidFill>
              <a:latin typeface="Poppins" pitchFamily="2" charset="77"/>
              <a:ea typeface="League Spartan" charset="0"/>
              <a:cs typeface="Poppins" pitchFamily="2" charset="77"/>
            </a:endParaRPr>
          </a:p>
        </p:txBody>
      </p:sp>
      <p:sp>
        <p:nvSpPr>
          <p:cNvPr id="16" name="Subtitle 2">
            <a:extLst>
              <a:ext uri="{FF2B5EF4-FFF2-40B4-BE49-F238E27FC236}">
                <a16:creationId xmlns:a16="http://schemas.microsoft.com/office/drawing/2014/main" id="{42B7C7F6-A02B-4A4A-9667-8D53CF46F4D7}"/>
              </a:ext>
            </a:extLst>
          </p:cNvPr>
          <p:cNvSpPr txBox="1">
            <a:spLocks/>
          </p:cNvSpPr>
          <p:nvPr/>
        </p:nvSpPr>
        <p:spPr>
          <a:xfrm>
            <a:off x="3589822" y="3855773"/>
            <a:ext cx="196236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 leerling is in beeld. Er wordt maatwerk aangeboden aan de leerling. </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Cijfers | Skills | Vaardigheden</a:t>
            </a:r>
          </a:p>
        </p:txBody>
      </p:sp>
      <p:sp>
        <p:nvSpPr>
          <p:cNvPr id="19" name="TextBox 18">
            <a:extLst>
              <a:ext uri="{FF2B5EF4-FFF2-40B4-BE49-F238E27FC236}">
                <a16:creationId xmlns:a16="http://schemas.microsoft.com/office/drawing/2014/main" id="{2E9991E0-8EBE-2A47-BC12-A7FCC9631266}"/>
              </a:ext>
            </a:extLst>
          </p:cNvPr>
          <p:cNvSpPr txBox="1"/>
          <p:nvPr/>
        </p:nvSpPr>
        <p:spPr>
          <a:xfrm>
            <a:off x="1385225" y="3541629"/>
            <a:ext cx="218842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LEERLIJN + VAKWERKPLAN</a:t>
            </a:r>
          </a:p>
        </p:txBody>
      </p:sp>
      <p:sp>
        <p:nvSpPr>
          <p:cNvPr id="20" name="Subtitle 2">
            <a:extLst>
              <a:ext uri="{FF2B5EF4-FFF2-40B4-BE49-F238E27FC236}">
                <a16:creationId xmlns:a16="http://schemas.microsoft.com/office/drawing/2014/main" id="{106CA7E7-55A3-F643-830D-C31823467DC4}"/>
              </a:ext>
            </a:extLst>
          </p:cNvPr>
          <p:cNvSpPr txBox="1">
            <a:spLocks/>
          </p:cNvSpPr>
          <p:nvPr/>
        </p:nvSpPr>
        <p:spPr>
          <a:xfrm>
            <a:off x="1596068" y="3859618"/>
            <a:ext cx="1776928" cy="5347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Ontwikkeling van de doorlopende leerlijn. Leerdoelen zijn in beeld. Wie | Wat | Waar | Wanneer | Hoe</a:t>
            </a:r>
          </a:p>
        </p:txBody>
      </p:sp>
      <p:sp>
        <p:nvSpPr>
          <p:cNvPr id="22" name="TextBox 21">
            <a:extLst>
              <a:ext uri="{FF2B5EF4-FFF2-40B4-BE49-F238E27FC236}">
                <a16:creationId xmlns:a16="http://schemas.microsoft.com/office/drawing/2014/main" id="{E62CF40A-6509-7B4B-9265-C97376439924}"/>
              </a:ext>
            </a:extLst>
          </p:cNvPr>
          <p:cNvSpPr txBox="1"/>
          <p:nvPr/>
        </p:nvSpPr>
        <p:spPr>
          <a:xfrm>
            <a:off x="6232406" y="3541629"/>
            <a:ext cx="864340"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ANALYSE</a:t>
            </a:r>
          </a:p>
        </p:txBody>
      </p:sp>
      <p:sp>
        <p:nvSpPr>
          <p:cNvPr id="23" name="Subtitle 2">
            <a:extLst>
              <a:ext uri="{FF2B5EF4-FFF2-40B4-BE49-F238E27FC236}">
                <a16:creationId xmlns:a16="http://schemas.microsoft.com/office/drawing/2014/main" id="{78FAFA38-A63F-4840-9B46-2FA879D5330B}"/>
              </a:ext>
            </a:extLst>
          </p:cNvPr>
          <p:cNvSpPr txBox="1">
            <a:spLocks/>
          </p:cNvSpPr>
          <p:nvPr/>
        </p:nvSpPr>
        <p:spPr>
          <a:xfrm>
            <a:off x="5842007" y="3855773"/>
            <a:ext cx="1645125" cy="56246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Kwaliteitssysteem met geïntegreerde PDCA-cyclus.</a:t>
            </a:r>
          </a:p>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OnSpect</a:t>
            </a:r>
          </a:p>
        </p:txBody>
      </p:sp>
      <p:sp>
        <p:nvSpPr>
          <p:cNvPr id="27" name="TextBox 26">
            <a:extLst>
              <a:ext uri="{FF2B5EF4-FFF2-40B4-BE49-F238E27FC236}">
                <a16:creationId xmlns:a16="http://schemas.microsoft.com/office/drawing/2014/main" id="{98032E16-ED14-E343-BFF8-651170317C2B}"/>
              </a:ext>
            </a:extLst>
          </p:cNvPr>
          <p:cNvSpPr txBox="1"/>
          <p:nvPr/>
        </p:nvSpPr>
        <p:spPr>
          <a:xfrm>
            <a:off x="3974722" y="5146673"/>
            <a:ext cx="1194558" cy="276999"/>
          </a:xfrm>
          <a:prstGeom prst="rect">
            <a:avLst/>
          </a:prstGeom>
          <a:noFill/>
        </p:spPr>
        <p:txBody>
          <a:bodyPr wrap="none" rtlCol="0" anchor="b" anchorCtr="0">
            <a:spAutoFit/>
          </a:bodyPr>
          <a:lstStyle/>
          <a:p>
            <a:pPr algn="ctr"/>
            <a:r>
              <a:rPr lang="nl-NL" sz="1200" b="1" dirty="0">
                <a:solidFill>
                  <a:schemeClr val="bg1"/>
                </a:solidFill>
                <a:latin typeface="Poppins" pitchFamily="2" charset="77"/>
                <a:ea typeface="League Spartan" charset="0"/>
                <a:cs typeface="Poppins" pitchFamily="2" charset="77"/>
              </a:rPr>
              <a:t>LEIDERSCHAP</a:t>
            </a:r>
          </a:p>
        </p:txBody>
      </p:sp>
      <p:sp>
        <p:nvSpPr>
          <p:cNvPr id="28" name="Subtitle 2">
            <a:extLst>
              <a:ext uri="{FF2B5EF4-FFF2-40B4-BE49-F238E27FC236}">
                <a16:creationId xmlns:a16="http://schemas.microsoft.com/office/drawing/2014/main" id="{E59E4BE7-5AC9-1742-8E10-FD647A82018E}"/>
              </a:ext>
            </a:extLst>
          </p:cNvPr>
          <p:cNvSpPr txBox="1">
            <a:spLocks/>
          </p:cNvSpPr>
          <p:nvPr/>
        </p:nvSpPr>
        <p:spPr>
          <a:xfrm>
            <a:off x="1305095" y="5425252"/>
            <a:ext cx="6533810"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Eigenaarschap &amp; betrokkenheid creëren in de organisatie | Leiderschapsontwikkeling van het managementteam</a:t>
            </a:r>
          </a:p>
        </p:txBody>
      </p:sp>
      <p:sp>
        <p:nvSpPr>
          <p:cNvPr id="11" name="Rechthoek 10">
            <a:extLst>
              <a:ext uri="{FF2B5EF4-FFF2-40B4-BE49-F238E27FC236}">
                <a16:creationId xmlns:a16="http://schemas.microsoft.com/office/drawing/2014/main" id="{8F3C91C1-C509-8847-AA63-4DA18D66C957}"/>
              </a:ext>
            </a:extLst>
          </p:cNvPr>
          <p:cNvSpPr/>
          <p:nvPr/>
        </p:nvSpPr>
        <p:spPr>
          <a:xfrm>
            <a:off x="1473795" y="2620943"/>
            <a:ext cx="6206551" cy="23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  </a:t>
            </a: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2413235" y="2337691"/>
            <a:ext cx="4249580" cy="52354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Kanteling van de organisatiestructuur – directe aansturing op vakinhoud &amp; ondersteuning op begeleiding. Veranderingen van de rol teamleider, sectievoorzitter, mentor en de vakdocent </a:t>
            </a:r>
          </a:p>
        </p:txBody>
      </p:sp>
      <p:pic>
        <p:nvPicPr>
          <p:cNvPr id="14" name="Graphic 13" descr="Opwaartse trend">
            <a:extLst>
              <a:ext uri="{FF2B5EF4-FFF2-40B4-BE49-F238E27FC236}">
                <a16:creationId xmlns:a16="http://schemas.microsoft.com/office/drawing/2014/main" id="{D1120D35-04E6-5049-B7E9-EFA141E3F7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116" y="2930549"/>
            <a:ext cx="685800" cy="685800"/>
          </a:xfrm>
          <a:prstGeom prst="rect">
            <a:avLst/>
          </a:prstGeom>
        </p:spPr>
      </p:pic>
      <p:pic>
        <p:nvPicPr>
          <p:cNvPr id="18" name="Graphic 17" descr="Onderzoek">
            <a:extLst>
              <a:ext uri="{FF2B5EF4-FFF2-40B4-BE49-F238E27FC236}">
                <a16:creationId xmlns:a16="http://schemas.microsoft.com/office/drawing/2014/main" id="{A8ABA3D1-6B71-584C-9A14-5DC63B96D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915" y="2930456"/>
            <a:ext cx="685800" cy="685800"/>
          </a:xfrm>
          <a:prstGeom prst="rect">
            <a:avLst/>
          </a:prstGeom>
        </p:spPr>
      </p:pic>
      <p:pic>
        <p:nvPicPr>
          <p:cNvPr id="29" name="Graphic 28" descr="Oog">
            <a:extLst>
              <a:ext uri="{FF2B5EF4-FFF2-40B4-BE49-F238E27FC236}">
                <a16:creationId xmlns:a16="http://schemas.microsoft.com/office/drawing/2014/main" id="{1A165A36-244A-874B-9C28-850C66A6E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099" y="4624331"/>
            <a:ext cx="685800" cy="685800"/>
          </a:xfrm>
          <a:prstGeom prst="rect">
            <a:avLst/>
          </a:prstGeom>
        </p:spPr>
      </p:pic>
      <p:pic>
        <p:nvPicPr>
          <p:cNvPr id="31" name="Graphic 30" descr="Vragen">
            <a:extLst>
              <a:ext uri="{FF2B5EF4-FFF2-40B4-BE49-F238E27FC236}">
                <a16:creationId xmlns:a16="http://schemas.microsoft.com/office/drawing/2014/main" id="{196D25A8-015F-3546-A62E-18AE0D928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9099" y="2930456"/>
            <a:ext cx="685800" cy="685800"/>
          </a:xfrm>
          <a:prstGeom prst="rect">
            <a:avLst/>
          </a:prstGeom>
        </p:spPr>
      </p:pic>
      <p:pic>
        <p:nvPicPr>
          <p:cNvPr id="26" name="Afbeelding 25" descr="Afbeelding met teken, tekening&#10;&#10;Automatisch gegenereerde beschrijving">
            <a:extLst>
              <a:ext uri="{FF2B5EF4-FFF2-40B4-BE49-F238E27FC236}">
                <a16:creationId xmlns:a16="http://schemas.microsoft.com/office/drawing/2014/main" id="{61EF4B22-A166-614D-AC96-F6B0A349FC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82415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1410">
            <a:extLst>
              <a:ext uri="{FF2B5EF4-FFF2-40B4-BE49-F238E27FC236}">
                <a16:creationId xmlns:a16="http://schemas.microsoft.com/office/drawing/2014/main" id="{27694834-F211-A345-856F-8789B3FEED00}"/>
              </a:ext>
            </a:extLst>
          </p:cNvPr>
          <p:cNvSpPr/>
          <p:nvPr/>
        </p:nvSpPr>
        <p:spPr>
          <a:xfrm>
            <a:off x="2007099" y="3792055"/>
            <a:ext cx="3288176" cy="1647133"/>
          </a:xfrm>
          <a:custGeom>
            <a:avLst/>
            <a:gdLst/>
            <a:ahLst/>
            <a:cxnLst>
              <a:cxn ang="0">
                <a:pos x="wd2" y="hd2"/>
              </a:cxn>
              <a:cxn ang="5400000">
                <a:pos x="wd2" y="hd2"/>
              </a:cxn>
              <a:cxn ang="10800000">
                <a:pos x="wd2" y="hd2"/>
              </a:cxn>
              <a:cxn ang="16200000">
                <a:pos x="wd2" y="hd2"/>
              </a:cxn>
            </a:cxnLst>
            <a:rect l="0" t="0" r="r" b="b"/>
            <a:pathLst>
              <a:path w="21591" h="21583" extrusionOk="0">
                <a:moveTo>
                  <a:pt x="10815" y="21583"/>
                </a:moveTo>
                <a:cubicBezTo>
                  <a:pt x="16763" y="21565"/>
                  <a:pt x="21582" y="11948"/>
                  <a:pt x="21591" y="80"/>
                </a:cubicBezTo>
                <a:lnTo>
                  <a:pt x="12095" y="0"/>
                </a:lnTo>
                <a:cubicBezTo>
                  <a:pt x="12095" y="1410"/>
                  <a:pt x="11522" y="2554"/>
                  <a:pt x="10815" y="2554"/>
                </a:cubicBezTo>
                <a:cubicBezTo>
                  <a:pt x="10109" y="2554"/>
                  <a:pt x="9536" y="1410"/>
                  <a:pt x="9536" y="0"/>
                </a:cubicBezTo>
                <a:lnTo>
                  <a:pt x="0" y="0"/>
                </a:lnTo>
                <a:cubicBezTo>
                  <a:pt x="-9" y="11927"/>
                  <a:pt x="4838" y="21600"/>
                  <a:pt x="10815" y="21583"/>
                </a:cubicBezTo>
                <a:close/>
              </a:path>
            </a:pathLst>
          </a:custGeom>
          <a:solidFill>
            <a:srgbClr val="0C9EE1">
              <a:alpha val="40000"/>
            </a:srgb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23" name="Shape 21413">
            <a:extLst>
              <a:ext uri="{FF2B5EF4-FFF2-40B4-BE49-F238E27FC236}">
                <a16:creationId xmlns:a16="http://schemas.microsoft.com/office/drawing/2014/main" id="{A6DA8CC8-C339-1841-AFE3-89D08305757D}"/>
              </a:ext>
            </a:extLst>
          </p:cNvPr>
          <p:cNvSpPr/>
          <p:nvPr/>
        </p:nvSpPr>
        <p:spPr>
          <a:xfrm>
            <a:off x="3842645" y="2144927"/>
            <a:ext cx="3294258" cy="164712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2078" y="21600"/>
                </a:lnTo>
                <a:cubicBezTo>
                  <a:pt x="12078" y="20189"/>
                  <a:pt x="11506" y="19044"/>
                  <a:pt x="10800" y="19044"/>
                </a:cubicBezTo>
                <a:cubicBezTo>
                  <a:pt x="10094" y="19044"/>
                  <a:pt x="9522" y="20189"/>
                  <a:pt x="9522" y="21600"/>
                </a:cubicBezTo>
                <a:lnTo>
                  <a:pt x="0" y="21600"/>
                </a:lnTo>
                <a:cubicBezTo>
                  <a:pt x="0" y="9671"/>
                  <a:pt x="4835" y="0"/>
                  <a:pt x="10800" y="0"/>
                </a:cubicBezTo>
                <a:close/>
              </a:path>
            </a:pathLst>
          </a:custGeom>
          <a:solidFill>
            <a:srgbClr val="0C9EE1">
              <a:alpha val="40000"/>
            </a:srgb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21" name="Shape 21416">
            <a:extLst>
              <a:ext uri="{FF2B5EF4-FFF2-40B4-BE49-F238E27FC236}">
                <a16:creationId xmlns:a16="http://schemas.microsoft.com/office/drawing/2014/main" id="{7F0A41F9-CB38-A44B-9833-20D726BBFA63}"/>
              </a:ext>
            </a:extLst>
          </p:cNvPr>
          <p:cNvSpPr/>
          <p:nvPr/>
        </p:nvSpPr>
        <p:spPr>
          <a:xfrm>
            <a:off x="2007100" y="2144927"/>
            <a:ext cx="1647129" cy="16471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044" y="21600"/>
                </a:lnTo>
                <a:cubicBezTo>
                  <a:pt x="19044" y="20894"/>
                  <a:pt x="19330" y="20255"/>
                  <a:pt x="19793" y="19793"/>
                </a:cubicBezTo>
                <a:cubicBezTo>
                  <a:pt x="20255" y="19330"/>
                  <a:pt x="20894" y="19044"/>
                  <a:pt x="21600" y="19044"/>
                </a:cubicBezTo>
                <a:lnTo>
                  <a:pt x="21600" y="0"/>
                </a:lnTo>
                <a:cubicBezTo>
                  <a:pt x="15635" y="0"/>
                  <a:pt x="10235" y="2418"/>
                  <a:pt x="6327" y="6327"/>
                </a:cubicBezTo>
                <a:cubicBezTo>
                  <a:pt x="2418" y="10235"/>
                  <a:pt x="0" y="15635"/>
                  <a:pt x="0" y="21600"/>
                </a:cubicBezTo>
                <a:close/>
              </a:path>
            </a:pathLst>
          </a:custGeom>
          <a:solidFill>
            <a:schemeClr val="accent6">
              <a:lumMod val="7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9" name="Shape 21419">
            <a:extLst>
              <a:ext uri="{FF2B5EF4-FFF2-40B4-BE49-F238E27FC236}">
                <a16:creationId xmlns:a16="http://schemas.microsoft.com/office/drawing/2014/main" id="{A6747461-5CFF-4A4B-90D4-212246E36A1D}"/>
              </a:ext>
            </a:extLst>
          </p:cNvPr>
          <p:cNvSpPr/>
          <p:nvPr/>
        </p:nvSpPr>
        <p:spPr>
          <a:xfrm>
            <a:off x="5489774" y="3792056"/>
            <a:ext cx="1647129" cy="16471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556"/>
                </a:lnTo>
                <a:cubicBezTo>
                  <a:pt x="706" y="2556"/>
                  <a:pt x="1345" y="2270"/>
                  <a:pt x="1807" y="1807"/>
                </a:cubicBezTo>
                <a:cubicBezTo>
                  <a:pt x="2270" y="1345"/>
                  <a:pt x="2556" y="706"/>
                  <a:pt x="2556" y="0"/>
                </a:cubicBezTo>
                <a:lnTo>
                  <a:pt x="21600" y="0"/>
                </a:lnTo>
                <a:cubicBezTo>
                  <a:pt x="21600" y="5965"/>
                  <a:pt x="19182" y="11365"/>
                  <a:pt x="15273" y="15273"/>
                </a:cubicBezTo>
                <a:cubicBezTo>
                  <a:pt x="11365" y="19182"/>
                  <a:pt x="5965" y="21600"/>
                  <a:pt x="0" y="21600"/>
                </a:cubicBezTo>
                <a:close/>
              </a:path>
            </a:pathLst>
          </a:custGeom>
          <a:solidFill>
            <a:schemeClr val="accent4"/>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7" name="Shape 21422">
            <a:extLst>
              <a:ext uri="{FF2B5EF4-FFF2-40B4-BE49-F238E27FC236}">
                <a16:creationId xmlns:a16="http://schemas.microsoft.com/office/drawing/2014/main" id="{7B2A4160-3A67-AF47-AC8F-0DC8C392E9F8}"/>
              </a:ext>
            </a:extLst>
          </p:cNvPr>
          <p:cNvSpPr/>
          <p:nvPr/>
        </p:nvSpPr>
        <p:spPr>
          <a:xfrm>
            <a:off x="3648151" y="2144926"/>
            <a:ext cx="1647124" cy="16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44"/>
                </a:lnTo>
                <a:cubicBezTo>
                  <a:pt x="706" y="19044"/>
                  <a:pt x="1345" y="19330"/>
                  <a:pt x="1807" y="19793"/>
                </a:cubicBezTo>
                <a:cubicBezTo>
                  <a:pt x="2270" y="20255"/>
                  <a:pt x="2556" y="20894"/>
                  <a:pt x="2556" y="21600"/>
                </a:cubicBezTo>
                <a:lnTo>
                  <a:pt x="21600" y="21600"/>
                </a:lnTo>
                <a:cubicBezTo>
                  <a:pt x="21600" y="15635"/>
                  <a:pt x="19182" y="10235"/>
                  <a:pt x="15273" y="6327"/>
                </a:cubicBezTo>
                <a:cubicBezTo>
                  <a:pt x="11365" y="2418"/>
                  <a:pt x="5965" y="0"/>
                  <a:pt x="0" y="0"/>
                </a:cubicBezTo>
                <a:close/>
              </a:path>
            </a:pathLst>
          </a:custGeom>
          <a:solidFill>
            <a:schemeClr val="accent6">
              <a:lumMod val="60000"/>
              <a:lumOff val="40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8" name="Shape 21423">
            <a:extLst>
              <a:ext uri="{FF2B5EF4-FFF2-40B4-BE49-F238E27FC236}">
                <a16:creationId xmlns:a16="http://schemas.microsoft.com/office/drawing/2014/main" id="{B1C6FC89-A4BF-9040-A293-2AC598C9F498}"/>
              </a:ext>
            </a:extLst>
          </p:cNvPr>
          <p:cNvSpPr/>
          <p:nvPr/>
        </p:nvSpPr>
        <p:spPr>
          <a:xfrm>
            <a:off x="3842645" y="3792057"/>
            <a:ext cx="1653207" cy="1647142"/>
          </a:xfrm>
          <a:custGeom>
            <a:avLst/>
            <a:gdLst/>
            <a:ahLst/>
            <a:cxnLst>
              <a:cxn ang="0">
                <a:pos x="wd2" y="hd2"/>
              </a:cxn>
              <a:cxn ang="5400000">
                <a:pos x="wd2" y="hd2"/>
              </a:cxn>
              <a:cxn ang="10800000">
                <a:pos x="wd2" y="hd2"/>
              </a:cxn>
              <a:cxn ang="16200000">
                <a:pos x="wd2" y="hd2"/>
              </a:cxn>
            </a:cxnLst>
            <a:rect l="0" t="0" r="r" b="b"/>
            <a:pathLst>
              <a:path w="21600" h="21578" extrusionOk="0">
                <a:moveTo>
                  <a:pt x="0" y="0"/>
                </a:moveTo>
                <a:lnTo>
                  <a:pt x="18974" y="0"/>
                </a:lnTo>
                <a:cubicBezTo>
                  <a:pt x="18974" y="705"/>
                  <a:pt x="19259" y="1343"/>
                  <a:pt x="19720" y="1805"/>
                </a:cubicBezTo>
                <a:cubicBezTo>
                  <a:pt x="20198" y="2284"/>
                  <a:pt x="20862" y="2572"/>
                  <a:pt x="21590" y="2553"/>
                </a:cubicBezTo>
                <a:lnTo>
                  <a:pt x="21600" y="21578"/>
                </a:lnTo>
                <a:cubicBezTo>
                  <a:pt x="15630" y="21600"/>
                  <a:pt x="10218" y="19183"/>
                  <a:pt x="6303" y="15258"/>
                </a:cubicBezTo>
                <a:cubicBezTo>
                  <a:pt x="2409" y="11353"/>
                  <a:pt x="0" y="5959"/>
                  <a:pt x="0" y="0"/>
                </a:cubicBezTo>
                <a:close/>
              </a:path>
            </a:pathLst>
          </a:custGeom>
          <a:solidFill>
            <a:schemeClr val="accent4">
              <a:lumMod val="60000"/>
              <a:lumOff val="40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5" name="TextBox 34">
            <a:extLst>
              <a:ext uri="{FF2B5EF4-FFF2-40B4-BE49-F238E27FC236}">
                <a16:creationId xmlns:a16="http://schemas.microsoft.com/office/drawing/2014/main" id="{A1C33059-4FAC-414C-A2CC-99C7600E620A}"/>
              </a:ext>
            </a:extLst>
          </p:cNvPr>
          <p:cNvSpPr txBox="1"/>
          <p:nvPr/>
        </p:nvSpPr>
        <p:spPr>
          <a:xfrm>
            <a:off x="2442820" y="3792044"/>
            <a:ext cx="1305617" cy="1259319"/>
          </a:xfrm>
          <a:prstGeom prst="rect">
            <a:avLst/>
          </a:prstGeom>
          <a:noFill/>
        </p:spPr>
        <p:txBody>
          <a:bodyPr wrap="square" rtlCol="0" anchor="t">
            <a:spAutoFit/>
          </a:bodyPr>
          <a:lstStyle/>
          <a:p>
            <a:pPr algn="ctr">
              <a:lnSpc>
                <a:spcPts val="1313"/>
              </a:lnSpc>
              <a:spcBef>
                <a:spcPts val="675"/>
              </a:spcBef>
            </a:pPr>
            <a:r>
              <a:rPr lang="en-US" sz="1100" b="1" dirty="0">
                <a:solidFill>
                  <a:srgbClr val="032842"/>
                </a:solidFill>
                <a:latin typeface="Lato Light" panose="020F0502020204030203" pitchFamily="34" charset="0"/>
                <a:ea typeface="Lato Light" panose="020F0502020204030203" pitchFamily="34" charset="0"/>
                <a:cs typeface="Lato Light" panose="020F0502020204030203" pitchFamily="34" charset="0"/>
              </a:rPr>
              <a:t>Teamleider is direct leidinggevende van de betrokken medewerkers. Sturen op vakinhoud</a:t>
            </a:r>
            <a:r>
              <a:rPr lang="en-US" sz="900" b="1" dirty="0">
                <a:solidFill>
                  <a:srgbClr val="032842"/>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6" name="TextBox 35">
            <a:extLst>
              <a:ext uri="{FF2B5EF4-FFF2-40B4-BE49-F238E27FC236}">
                <a16:creationId xmlns:a16="http://schemas.microsoft.com/office/drawing/2014/main" id="{D8BD9FF5-829F-E94B-BE9B-86CB802EAB3F}"/>
              </a:ext>
            </a:extLst>
          </p:cNvPr>
          <p:cNvSpPr txBox="1"/>
          <p:nvPr/>
        </p:nvSpPr>
        <p:spPr>
          <a:xfrm>
            <a:off x="5273344" y="2440779"/>
            <a:ext cx="1305617" cy="1092607"/>
          </a:xfrm>
          <a:prstGeom prst="rect">
            <a:avLst/>
          </a:prstGeom>
          <a:noFill/>
        </p:spPr>
        <p:txBody>
          <a:bodyPr wrap="square" rtlCol="0" anchor="t">
            <a:spAutoFit/>
          </a:bodyPr>
          <a:lstStyle/>
          <a:p>
            <a:pPr algn="ctr">
              <a:lnSpc>
                <a:spcPts val="1313"/>
              </a:lnSpc>
              <a:spcBef>
                <a:spcPts val="675"/>
              </a:spcBef>
            </a:pPr>
            <a:r>
              <a:rPr lang="en-US" sz="1100" b="1" dirty="0">
                <a:solidFill>
                  <a:srgbClr val="032842"/>
                </a:solidFill>
                <a:latin typeface="Lato Light" panose="020F0502020204030203" pitchFamily="34" charset="0"/>
                <a:ea typeface="Lato Light" panose="020F0502020204030203" pitchFamily="34" charset="0"/>
                <a:cs typeface="Lato Light" panose="020F0502020204030203" pitchFamily="34" charset="0"/>
              </a:rPr>
              <a:t>Teamleider is direct leidinggevende van de mentoren. Sturen op begeleiding!</a:t>
            </a:r>
          </a:p>
        </p:txBody>
      </p:sp>
      <p:pic>
        <p:nvPicPr>
          <p:cNvPr id="16" name="Graphic 15" descr="Klaslokaal">
            <a:extLst>
              <a:ext uri="{FF2B5EF4-FFF2-40B4-BE49-F238E27FC236}">
                <a16:creationId xmlns:a16="http://schemas.microsoft.com/office/drawing/2014/main" id="{87E4F0F4-4F3B-5F44-B767-94A080AB6C7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23357" y="2743749"/>
            <a:ext cx="772309" cy="772309"/>
          </a:xfrm>
          <a:prstGeom prst="rect">
            <a:avLst/>
          </a:prstGeom>
        </p:spPr>
      </p:pic>
      <p:pic>
        <p:nvPicPr>
          <p:cNvPr id="20" name="Graphic 19" descr="Sociaal netwerk">
            <a:extLst>
              <a:ext uri="{FF2B5EF4-FFF2-40B4-BE49-F238E27FC236}">
                <a16:creationId xmlns:a16="http://schemas.microsoft.com/office/drawing/2014/main" id="{71A6A3BB-A983-BA4B-814A-4F22B837C06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2253" y="3960437"/>
            <a:ext cx="968819" cy="968819"/>
          </a:xfrm>
          <a:prstGeom prst="rect">
            <a:avLst/>
          </a:prstGeom>
        </p:spPr>
      </p:pic>
      <p:pic>
        <p:nvPicPr>
          <p:cNvPr id="22" name="Graphic 21" descr="Vergadering">
            <a:extLst>
              <a:ext uri="{FF2B5EF4-FFF2-40B4-BE49-F238E27FC236}">
                <a16:creationId xmlns:a16="http://schemas.microsoft.com/office/drawing/2014/main" id="{7CC4C7BE-CEF3-3E43-8D1F-3145E37F372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79863" y="3314330"/>
            <a:ext cx="815673" cy="815673"/>
          </a:xfrm>
          <a:prstGeom prst="rect">
            <a:avLst/>
          </a:prstGeom>
        </p:spPr>
      </p:pic>
      <p:sp>
        <p:nvSpPr>
          <p:cNvPr id="24" name="Freeform 1">
            <a:extLst>
              <a:ext uri="{FF2B5EF4-FFF2-40B4-BE49-F238E27FC236}">
                <a16:creationId xmlns:a16="http://schemas.microsoft.com/office/drawing/2014/main" id="{A4AFE500-38D8-B048-91AA-B0409985BFFF}"/>
              </a:ext>
            </a:extLst>
          </p:cNvPr>
          <p:cNvSpPr>
            <a:spLocks noChangeArrowheads="1"/>
          </p:cNvSpPr>
          <p:nvPr/>
        </p:nvSpPr>
        <p:spPr bwMode="auto">
          <a:xfrm>
            <a:off x="7651816" y="3473546"/>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1">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26" name="Freeform 2">
            <a:extLst>
              <a:ext uri="{FF2B5EF4-FFF2-40B4-BE49-F238E27FC236}">
                <a16:creationId xmlns:a16="http://schemas.microsoft.com/office/drawing/2014/main" id="{4975F8FD-22DA-FE43-992A-2D1887D915F7}"/>
              </a:ext>
            </a:extLst>
          </p:cNvPr>
          <p:cNvSpPr>
            <a:spLocks noChangeArrowheads="1"/>
          </p:cNvSpPr>
          <p:nvPr/>
        </p:nvSpPr>
        <p:spPr bwMode="auto">
          <a:xfrm>
            <a:off x="7571994" y="2301976"/>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solidFill>
          <a:ln>
            <a:noFill/>
          </a:ln>
          <a:effectLst/>
        </p:spPr>
        <p:txBody>
          <a:bodyPr wrap="none" anchor="ctr"/>
          <a:lstStyle/>
          <a:p>
            <a:endParaRPr lang="nl-NL" sz="2449" dirty="0">
              <a:solidFill>
                <a:srgbClr val="0C9EE1"/>
              </a:solidFill>
              <a:latin typeface="Lato Light" panose="020F0502020204030203" pitchFamily="34" charset="0"/>
            </a:endParaRPr>
          </a:p>
        </p:txBody>
      </p:sp>
      <p:pic>
        <p:nvPicPr>
          <p:cNvPr id="27" name="Graphic 26" descr="Plant">
            <a:extLst>
              <a:ext uri="{FF2B5EF4-FFF2-40B4-BE49-F238E27FC236}">
                <a16:creationId xmlns:a16="http://schemas.microsoft.com/office/drawing/2014/main" id="{EE414175-82F9-5F4D-8F53-C314B5A078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0538" y="2459196"/>
            <a:ext cx="685800" cy="685800"/>
          </a:xfrm>
          <a:prstGeom prst="rect">
            <a:avLst/>
          </a:prstGeom>
        </p:spPr>
      </p:pic>
      <p:sp>
        <p:nvSpPr>
          <p:cNvPr id="34" name="Freeform 1">
            <a:extLst>
              <a:ext uri="{FF2B5EF4-FFF2-40B4-BE49-F238E27FC236}">
                <a16:creationId xmlns:a16="http://schemas.microsoft.com/office/drawing/2014/main" id="{93949152-4DF5-794F-B450-D2D7ED82A921}"/>
              </a:ext>
            </a:extLst>
          </p:cNvPr>
          <p:cNvSpPr>
            <a:spLocks noChangeArrowheads="1"/>
          </p:cNvSpPr>
          <p:nvPr/>
        </p:nvSpPr>
        <p:spPr bwMode="auto">
          <a:xfrm>
            <a:off x="544185" y="3557215"/>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6">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37" name="Freeform 2">
            <a:extLst>
              <a:ext uri="{FF2B5EF4-FFF2-40B4-BE49-F238E27FC236}">
                <a16:creationId xmlns:a16="http://schemas.microsoft.com/office/drawing/2014/main" id="{7BA7F518-3FFF-5D42-89D7-AED6A6C3BB0F}"/>
              </a:ext>
            </a:extLst>
          </p:cNvPr>
          <p:cNvSpPr>
            <a:spLocks noChangeArrowheads="1"/>
          </p:cNvSpPr>
          <p:nvPr/>
        </p:nvSpPr>
        <p:spPr bwMode="auto">
          <a:xfrm>
            <a:off x="464363" y="2385645"/>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6"/>
          </a:solidFill>
          <a:ln>
            <a:noFill/>
          </a:ln>
          <a:effectLst/>
        </p:spPr>
        <p:txBody>
          <a:bodyPr wrap="none" anchor="ctr"/>
          <a:lstStyle/>
          <a:p>
            <a:endParaRPr lang="nl-NL" sz="2449" dirty="0">
              <a:solidFill>
                <a:srgbClr val="0C9EE1"/>
              </a:solidFill>
              <a:latin typeface="Lato Light" panose="020F0502020204030203" pitchFamily="34" charset="0"/>
            </a:endParaRPr>
          </a:p>
        </p:txBody>
      </p:sp>
      <p:pic>
        <p:nvPicPr>
          <p:cNvPr id="38" name="Graphic 37" descr="Kloppend hart">
            <a:extLst>
              <a:ext uri="{FF2B5EF4-FFF2-40B4-BE49-F238E27FC236}">
                <a16:creationId xmlns:a16="http://schemas.microsoft.com/office/drawing/2014/main" id="{DD811B44-6569-8A48-AB11-B8E82A8309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260" y="2628530"/>
            <a:ext cx="685800" cy="685800"/>
          </a:xfrm>
          <a:prstGeom prst="rect">
            <a:avLst/>
          </a:prstGeom>
        </p:spPr>
      </p:pic>
      <p:sp>
        <p:nvSpPr>
          <p:cNvPr id="39" name="TextBox 37">
            <a:extLst>
              <a:ext uri="{FF2B5EF4-FFF2-40B4-BE49-F238E27FC236}">
                <a16:creationId xmlns:a16="http://schemas.microsoft.com/office/drawing/2014/main" id="{3518C6EE-156A-9245-B58E-26AC44CB9187}"/>
              </a:ext>
            </a:extLst>
          </p:cNvPr>
          <p:cNvSpPr txBox="1"/>
          <p:nvPr/>
        </p:nvSpPr>
        <p:spPr>
          <a:xfrm>
            <a:off x="2421424" y="1086889"/>
            <a:ext cx="4301177" cy="438582"/>
          </a:xfrm>
          <a:prstGeom prst="rect">
            <a:avLst/>
          </a:prstGeom>
          <a:noFill/>
        </p:spPr>
        <p:txBody>
          <a:bodyPr wrap="none" rtlCol="0">
            <a:spAutoFit/>
          </a:bodyPr>
          <a:lstStyle/>
          <a:p>
            <a:pPr algn="ctr"/>
            <a:r>
              <a:rPr lang="en-US" sz="2250" b="1" dirty="0">
                <a:solidFill>
                  <a:schemeClr val="tx2"/>
                </a:solidFill>
                <a:latin typeface="Poppins" pitchFamily="2" charset="77"/>
                <a:cs typeface="Poppins" pitchFamily="2" charset="77"/>
              </a:rPr>
              <a:t>ONTWIKKELINGSPERSPECTIEF</a:t>
            </a:r>
          </a:p>
        </p:txBody>
      </p:sp>
      <p:sp>
        <p:nvSpPr>
          <p:cNvPr id="40" name="TextBox 38">
            <a:extLst>
              <a:ext uri="{FF2B5EF4-FFF2-40B4-BE49-F238E27FC236}">
                <a16:creationId xmlns:a16="http://schemas.microsoft.com/office/drawing/2014/main" id="{C4341614-97EC-964C-A1DF-8D369EC8C12E}"/>
              </a:ext>
            </a:extLst>
          </p:cNvPr>
          <p:cNvSpPr txBox="1"/>
          <p:nvPr/>
        </p:nvSpPr>
        <p:spPr>
          <a:xfrm>
            <a:off x="2402792" y="1447945"/>
            <a:ext cx="4338432" cy="230832"/>
          </a:xfrm>
          <a:prstGeom prst="rect">
            <a:avLst/>
          </a:prstGeom>
          <a:noFill/>
        </p:spPr>
        <p:txBody>
          <a:bodyPr wrap="none" rtlCol="0">
            <a:spAutoFit/>
          </a:bodyPr>
          <a:lstStyle/>
          <a:p>
            <a:pPr algn="ctr"/>
            <a:r>
              <a:rPr lang="en-US" sz="900" spc="113" dirty="0">
                <a:solidFill>
                  <a:schemeClr val="bg1">
                    <a:lumMod val="50000"/>
                  </a:schemeClr>
                </a:solidFill>
                <a:latin typeface="Poppins Light" pitchFamily="2" charset="77"/>
                <a:cs typeface="Poppins Light" pitchFamily="2" charset="77"/>
              </a:rPr>
              <a:t>ONTWIKKELINGSPERSPECTIEF VAN DE BFC-LEERLING IS IN BEELD</a:t>
            </a:r>
          </a:p>
        </p:txBody>
      </p:sp>
      <p:sp>
        <p:nvSpPr>
          <p:cNvPr id="41" name="Subtitle 2">
            <a:extLst>
              <a:ext uri="{FF2B5EF4-FFF2-40B4-BE49-F238E27FC236}">
                <a16:creationId xmlns:a16="http://schemas.microsoft.com/office/drawing/2014/main" id="{32DF8087-265C-AF4A-A444-AC8992F78B23}"/>
              </a:ext>
            </a:extLst>
          </p:cNvPr>
          <p:cNvSpPr txBox="1">
            <a:spLocks/>
          </p:cNvSpPr>
          <p:nvPr/>
        </p:nvSpPr>
        <p:spPr>
          <a:xfrm>
            <a:off x="203510" y="4766037"/>
            <a:ext cx="1527188" cy="54534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endPar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endParaRPr>
          </a:p>
          <a:p>
            <a:pPr>
              <a:lnSpc>
                <a:spcPts val="1313"/>
              </a:lnSpc>
            </a:pPr>
            <a:br>
              <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rPr>
            </a:br>
            <a:r>
              <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rPr>
              <a:t>Marlies Maes</a:t>
            </a:r>
          </a:p>
        </p:txBody>
      </p:sp>
      <p:sp>
        <p:nvSpPr>
          <p:cNvPr id="42" name="TextBox 41">
            <a:extLst>
              <a:ext uri="{FF2B5EF4-FFF2-40B4-BE49-F238E27FC236}">
                <a16:creationId xmlns:a16="http://schemas.microsoft.com/office/drawing/2014/main" id="{878A12E5-6542-774A-8F9A-F10C95FB41FD}"/>
              </a:ext>
            </a:extLst>
          </p:cNvPr>
          <p:cNvSpPr txBox="1"/>
          <p:nvPr/>
        </p:nvSpPr>
        <p:spPr>
          <a:xfrm>
            <a:off x="68408" y="3473376"/>
            <a:ext cx="2096604" cy="1569660"/>
          </a:xfrm>
          <a:prstGeom prst="rect">
            <a:avLst/>
          </a:prstGeom>
          <a:noFill/>
        </p:spPr>
        <p:txBody>
          <a:bodyPr wrap="square" rtlCol="0" anchor="ctr" anchorCtr="0">
            <a:spAutoFit/>
          </a:bodyPr>
          <a:lstStyle/>
          <a:p>
            <a:pPr algn="ctr"/>
            <a:endParaRPr lang="nl-NL" sz="1200" b="1" dirty="0">
              <a:solidFill>
                <a:srgbClr val="0D3959"/>
              </a:solidFill>
              <a:latin typeface="Poppins" pitchFamily="2" charset="77"/>
              <a:ea typeface="League Spartan" charset="0"/>
              <a:cs typeface="Poppins" pitchFamily="2" charset="77"/>
            </a:endParaRPr>
          </a:p>
          <a:p>
            <a:pPr algn="ctr"/>
            <a:endParaRPr lang="nl-NL" sz="1200" b="1" dirty="0">
              <a:solidFill>
                <a:srgbClr val="0D3959"/>
              </a:solidFill>
              <a:latin typeface="Poppins" pitchFamily="2" charset="77"/>
              <a:ea typeface="League Spartan" charset="0"/>
              <a:cs typeface="Poppins" pitchFamily="2" charset="77"/>
            </a:endParaRPr>
          </a:p>
          <a:p>
            <a:pPr algn="ctr"/>
            <a:endParaRPr lang="nl-NL" sz="1200" b="1" dirty="0">
              <a:solidFill>
                <a:srgbClr val="0D3959"/>
              </a:solidFill>
              <a:latin typeface="Poppins" pitchFamily="2" charset="77"/>
              <a:ea typeface="League Spartan" charset="0"/>
              <a:cs typeface="Poppins" pitchFamily="2" charset="77"/>
            </a:endParaRPr>
          </a:p>
          <a:p>
            <a:pPr algn="ctr"/>
            <a:r>
              <a:rPr lang="nl-NL" sz="1200" b="1" dirty="0">
                <a:solidFill>
                  <a:srgbClr val="0D3959"/>
                </a:solidFill>
                <a:latin typeface="Poppins" pitchFamily="2" charset="77"/>
                <a:ea typeface="League Spartan" charset="0"/>
                <a:cs typeface="Poppins" pitchFamily="2" charset="77"/>
              </a:rPr>
              <a:t>SECTIES</a:t>
            </a:r>
          </a:p>
          <a:p>
            <a:pPr algn="ctr"/>
            <a:r>
              <a:rPr lang="nl-NL" sz="1200" b="1" dirty="0">
                <a:solidFill>
                  <a:srgbClr val="0D3959"/>
                </a:solidFill>
                <a:latin typeface="Poppins" pitchFamily="2" charset="77"/>
                <a:ea typeface="League Spartan" charset="0"/>
                <a:cs typeface="Poppins" pitchFamily="2" charset="77"/>
              </a:rPr>
              <a:t>KWALITEITSCOMMISSIE</a:t>
            </a:r>
          </a:p>
          <a:p>
            <a:pPr algn="ctr"/>
            <a:r>
              <a:rPr lang="nl-NL" sz="1200" b="1" dirty="0">
                <a:solidFill>
                  <a:srgbClr val="0D3959"/>
                </a:solidFill>
                <a:latin typeface="Poppins" pitchFamily="2" charset="77"/>
                <a:ea typeface="League Spartan" charset="0"/>
                <a:cs typeface="Poppins" pitchFamily="2" charset="77"/>
              </a:rPr>
              <a:t>KOLOMCOÖRDINATOREN</a:t>
            </a:r>
          </a:p>
          <a:p>
            <a:pPr algn="ctr"/>
            <a:r>
              <a:rPr lang="nl-NL" sz="1200" b="1" dirty="0">
                <a:solidFill>
                  <a:srgbClr val="0D3959"/>
                </a:solidFill>
                <a:latin typeface="Poppins" pitchFamily="2" charset="77"/>
                <a:ea typeface="League Spartan" charset="0"/>
                <a:cs typeface="Poppins" pitchFamily="2" charset="77"/>
              </a:rPr>
              <a:t>EXAMENCOMMISSIE</a:t>
            </a:r>
          </a:p>
          <a:p>
            <a:pPr algn="ctr"/>
            <a:r>
              <a:rPr lang="nl-NL" sz="1200" b="1" dirty="0">
                <a:solidFill>
                  <a:srgbClr val="0D3959"/>
                </a:solidFill>
                <a:latin typeface="Poppins" pitchFamily="2" charset="77"/>
                <a:ea typeface="League Spartan" charset="0"/>
                <a:cs typeface="Poppins" pitchFamily="2" charset="77"/>
              </a:rPr>
              <a:t>DECANAAT</a:t>
            </a:r>
          </a:p>
        </p:txBody>
      </p:sp>
      <p:sp>
        <p:nvSpPr>
          <p:cNvPr id="43" name="TextBox 41">
            <a:extLst>
              <a:ext uri="{FF2B5EF4-FFF2-40B4-BE49-F238E27FC236}">
                <a16:creationId xmlns:a16="http://schemas.microsoft.com/office/drawing/2014/main" id="{402059B5-5BE1-A145-9506-CE0AF1B779AB}"/>
              </a:ext>
            </a:extLst>
          </p:cNvPr>
          <p:cNvSpPr txBox="1"/>
          <p:nvPr/>
        </p:nvSpPr>
        <p:spPr>
          <a:xfrm>
            <a:off x="7536975" y="4053280"/>
            <a:ext cx="1176197" cy="276999"/>
          </a:xfrm>
          <a:prstGeom prst="rect">
            <a:avLst/>
          </a:prstGeom>
          <a:noFill/>
        </p:spPr>
        <p:txBody>
          <a:bodyPr wrap="square" rtlCol="0" anchor="ctr" anchorCtr="0">
            <a:spAutoFit/>
          </a:bodyPr>
          <a:lstStyle/>
          <a:p>
            <a:pPr algn="ctr"/>
            <a:r>
              <a:rPr lang="nl-NL" sz="1200" b="1" dirty="0">
                <a:solidFill>
                  <a:srgbClr val="0D3959"/>
                </a:solidFill>
                <a:latin typeface="Poppins" pitchFamily="2" charset="77"/>
                <a:ea typeface="League Spartan" charset="0"/>
                <a:cs typeface="Poppins" pitchFamily="2" charset="77"/>
              </a:rPr>
              <a:t>O-TEAM</a:t>
            </a:r>
          </a:p>
        </p:txBody>
      </p:sp>
      <p:sp>
        <p:nvSpPr>
          <p:cNvPr id="44" name="Subtitle 2">
            <a:extLst>
              <a:ext uri="{FF2B5EF4-FFF2-40B4-BE49-F238E27FC236}">
                <a16:creationId xmlns:a16="http://schemas.microsoft.com/office/drawing/2014/main" id="{EB1D09EB-8C8D-7A43-95CE-30011652D4B7}"/>
              </a:ext>
            </a:extLst>
          </p:cNvPr>
          <p:cNvSpPr txBox="1">
            <a:spLocks/>
          </p:cNvSpPr>
          <p:nvPr/>
        </p:nvSpPr>
        <p:spPr>
          <a:xfrm>
            <a:off x="7361478" y="4318738"/>
            <a:ext cx="1527188" cy="20133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rPr>
              <a:t>Guido Willems</a:t>
            </a:r>
            <a:endParaRPr lang="nl-NL" sz="900" i="1"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endParaRPr>
          </a:p>
        </p:txBody>
      </p:sp>
      <p:pic>
        <p:nvPicPr>
          <p:cNvPr id="45" name="Afbeelding 44" descr="Afbeelding met teken, tekening&#10;&#10;Automatisch gegenereerde beschrijving">
            <a:extLst>
              <a:ext uri="{FF2B5EF4-FFF2-40B4-BE49-F238E27FC236}">
                <a16:creationId xmlns:a16="http://schemas.microsoft.com/office/drawing/2014/main" id="{443AE335-5F1E-AC48-8581-55CDE5B8149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42454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1410">
            <a:extLst>
              <a:ext uri="{FF2B5EF4-FFF2-40B4-BE49-F238E27FC236}">
                <a16:creationId xmlns:a16="http://schemas.microsoft.com/office/drawing/2014/main" id="{27694834-F211-A345-856F-8789B3FEED00}"/>
              </a:ext>
            </a:extLst>
          </p:cNvPr>
          <p:cNvSpPr/>
          <p:nvPr/>
        </p:nvSpPr>
        <p:spPr>
          <a:xfrm>
            <a:off x="2007099" y="3792055"/>
            <a:ext cx="3288176" cy="1647133"/>
          </a:xfrm>
          <a:custGeom>
            <a:avLst/>
            <a:gdLst/>
            <a:ahLst/>
            <a:cxnLst>
              <a:cxn ang="0">
                <a:pos x="wd2" y="hd2"/>
              </a:cxn>
              <a:cxn ang="5400000">
                <a:pos x="wd2" y="hd2"/>
              </a:cxn>
              <a:cxn ang="10800000">
                <a:pos x="wd2" y="hd2"/>
              </a:cxn>
              <a:cxn ang="16200000">
                <a:pos x="wd2" y="hd2"/>
              </a:cxn>
            </a:cxnLst>
            <a:rect l="0" t="0" r="r" b="b"/>
            <a:pathLst>
              <a:path w="21591" h="21583" extrusionOk="0">
                <a:moveTo>
                  <a:pt x="10815" y="21583"/>
                </a:moveTo>
                <a:cubicBezTo>
                  <a:pt x="16763" y="21565"/>
                  <a:pt x="21582" y="11948"/>
                  <a:pt x="21591" y="80"/>
                </a:cubicBezTo>
                <a:lnTo>
                  <a:pt x="12095" y="0"/>
                </a:lnTo>
                <a:cubicBezTo>
                  <a:pt x="12095" y="1410"/>
                  <a:pt x="11522" y="2554"/>
                  <a:pt x="10815" y="2554"/>
                </a:cubicBezTo>
                <a:cubicBezTo>
                  <a:pt x="10109" y="2554"/>
                  <a:pt x="9536" y="1410"/>
                  <a:pt x="9536" y="0"/>
                </a:cubicBezTo>
                <a:lnTo>
                  <a:pt x="0" y="0"/>
                </a:lnTo>
                <a:cubicBezTo>
                  <a:pt x="-9" y="11927"/>
                  <a:pt x="4838" y="21600"/>
                  <a:pt x="10815" y="21583"/>
                </a:cubicBezTo>
                <a:close/>
              </a:path>
            </a:pathLst>
          </a:custGeom>
          <a:solidFill>
            <a:srgbClr val="0C9EE1">
              <a:alpha val="40000"/>
            </a:srgb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23" name="Shape 21413">
            <a:extLst>
              <a:ext uri="{FF2B5EF4-FFF2-40B4-BE49-F238E27FC236}">
                <a16:creationId xmlns:a16="http://schemas.microsoft.com/office/drawing/2014/main" id="{A6DA8CC8-C339-1841-AFE3-89D08305757D}"/>
              </a:ext>
            </a:extLst>
          </p:cNvPr>
          <p:cNvSpPr/>
          <p:nvPr/>
        </p:nvSpPr>
        <p:spPr>
          <a:xfrm>
            <a:off x="3842645" y="2144927"/>
            <a:ext cx="3294258" cy="164712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2078" y="21600"/>
                </a:lnTo>
                <a:cubicBezTo>
                  <a:pt x="12078" y="20189"/>
                  <a:pt x="11506" y="19044"/>
                  <a:pt x="10800" y="19044"/>
                </a:cubicBezTo>
                <a:cubicBezTo>
                  <a:pt x="10094" y="19044"/>
                  <a:pt x="9522" y="20189"/>
                  <a:pt x="9522" y="21600"/>
                </a:cubicBezTo>
                <a:lnTo>
                  <a:pt x="0" y="21600"/>
                </a:lnTo>
                <a:cubicBezTo>
                  <a:pt x="0" y="9671"/>
                  <a:pt x="4835" y="0"/>
                  <a:pt x="10800" y="0"/>
                </a:cubicBezTo>
                <a:close/>
              </a:path>
            </a:pathLst>
          </a:custGeom>
          <a:solidFill>
            <a:srgbClr val="0C9EE1">
              <a:alpha val="40000"/>
            </a:srgb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21" name="Shape 21416">
            <a:extLst>
              <a:ext uri="{FF2B5EF4-FFF2-40B4-BE49-F238E27FC236}">
                <a16:creationId xmlns:a16="http://schemas.microsoft.com/office/drawing/2014/main" id="{7F0A41F9-CB38-A44B-9833-20D726BBFA63}"/>
              </a:ext>
            </a:extLst>
          </p:cNvPr>
          <p:cNvSpPr/>
          <p:nvPr/>
        </p:nvSpPr>
        <p:spPr>
          <a:xfrm>
            <a:off x="2007100" y="2144927"/>
            <a:ext cx="1647129" cy="16471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044" y="21600"/>
                </a:lnTo>
                <a:cubicBezTo>
                  <a:pt x="19044" y="20894"/>
                  <a:pt x="19330" y="20255"/>
                  <a:pt x="19793" y="19793"/>
                </a:cubicBezTo>
                <a:cubicBezTo>
                  <a:pt x="20255" y="19330"/>
                  <a:pt x="20894" y="19044"/>
                  <a:pt x="21600" y="19044"/>
                </a:cubicBezTo>
                <a:lnTo>
                  <a:pt x="21600" y="0"/>
                </a:lnTo>
                <a:cubicBezTo>
                  <a:pt x="15635" y="0"/>
                  <a:pt x="10235" y="2418"/>
                  <a:pt x="6327" y="6327"/>
                </a:cubicBezTo>
                <a:cubicBezTo>
                  <a:pt x="2418" y="10235"/>
                  <a:pt x="0" y="15635"/>
                  <a:pt x="0" y="21600"/>
                </a:cubicBezTo>
                <a:close/>
              </a:path>
            </a:pathLst>
          </a:custGeom>
          <a:solidFill>
            <a:schemeClr val="accent6">
              <a:lumMod val="7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9" name="Shape 21419">
            <a:extLst>
              <a:ext uri="{FF2B5EF4-FFF2-40B4-BE49-F238E27FC236}">
                <a16:creationId xmlns:a16="http://schemas.microsoft.com/office/drawing/2014/main" id="{A6747461-5CFF-4A4B-90D4-212246E36A1D}"/>
              </a:ext>
            </a:extLst>
          </p:cNvPr>
          <p:cNvSpPr/>
          <p:nvPr/>
        </p:nvSpPr>
        <p:spPr>
          <a:xfrm>
            <a:off x="5489774" y="3792056"/>
            <a:ext cx="1647129" cy="16471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556"/>
                </a:lnTo>
                <a:cubicBezTo>
                  <a:pt x="706" y="2556"/>
                  <a:pt x="1345" y="2270"/>
                  <a:pt x="1807" y="1807"/>
                </a:cubicBezTo>
                <a:cubicBezTo>
                  <a:pt x="2270" y="1345"/>
                  <a:pt x="2556" y="706"/>
                  <a:pt x="2556" y="0"/>
                </a:cubicBezTo>
                <a:lnTo>
                  <a:pt x="21600" y="0"/>
                </a:lnTo>
                <a:cubicBezTo>
                  <a:pt x="21600" y="5965"/>
                  <a:pt x="19182" y="11365"/>
                  <a:pt x="15273" y="15273"/>
                </a:cubicBezTo>
                <a:cubicBezTo>
                  <a:pt x="11365" y="19182"/>
                  <a:pt x="5965" y="21600"/>
                  <a:pt x="0" y="21600"/>
                </a:cubicBezTo>
                <a:close/>
              </a:path>
            </a:pathLst>
          </a:custGeom>
          <a:solidFill>
            <a:schemeClr val="accent4"/>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7" name="Shape 21422">
            <a:extLst>
              <a:ext uri="{FF2B5EF4-FFF2-40B4-BE49-F238E27FC236}">
                <a16:creationId xmlns:a16="http://schemas.microsoft.com/office/drawing/2014/main" id="{7B2A4160-3A67-AF47-AC8F-0DC8C392E9F8}"/>
              </a:ext>
            </a:extLst>
          </p:cNvPr>
          <p:cNvSpPr/>
          <p:nvPr/>
        </p:nvSpPr>
        <p:spPr>
          <a:xfrm>
            <a:off x="3648151" y="2144926"/>
            <a:ext cx="1647124" cy="16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44"/>
                </a:lnTo>
                <a:cubicBezTo>
                  <a:pt x="706" y="19044"/>
                  <a:pt x="1345" y="19330"/>
                  <a:pt x="1807" y="19793"/>
                </a:cubicBezTo>
                <a:cubicBezTo>
                  <a:pt x="2270" y="20255"/>
                  <a:pt x="2556" y="20894"/>
                  <a:pt x="2556" y="21600"/>
                </a:cubicBezTo>
                <a:lnTo>
                  <a:pt x="21600" y="21600"/>
                </a:lnTo>
                <a:cubicBezTo>
                  <a:pt x="21600" y="15635"/>
                  <a:pt x="19182" y="10235"/>
                  <a:pt x="15273" y="6327"/>
                </a:cubicBezTo>
                <a:cubicBezTo>
                  <a:pt x="11365" y="2418"/>
                  <a:pt x="5965" y="0"/>
                  <a:pt x="0" y="0"/>
                </a:cubicBezTo>
                <a:close/>
              </a:path>
            </a:pathLst>
          </a:custGeom>
          <a:solidFill>
            <a:schemeClr val="accent6">
              <a:lumMod val="60000"/>
              <a:lumOff val="40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18" name="Shape 21423">
            <a:extLst>
              <a:ext uri="{FF2B5EF4-FFF2-40B4-BE49-F238E27FC236}">
                <a16:creationId xmlns:a16="http://schemas.microsoft.com/office/drawing/2014/main" id="{B1C6FC89-A4BF-9040-A293-2AC598C9F498}"/>
              </a:ext>
            </a:extLst>
          </p:cNvPr>
          <p:cNvSpPr/>
          <p:nvPr/>
        </p:nvSpPr>
        <p:spPr>
          <a:xfrm>
            <a:off x="3842645" y="3792057"/>
            <a:ext cx="1653207" cy="1647142"/>
          </a:xfrm>
          <a:custGeom>
            <a:avLst/>
            <a:gdLst/>
            <a:ahLst/>
            <a:cxnLst>
              <a:cxn ang="0">
                <a:pos x="wd2" y="hd2"/>
              </a:cxn>
              <a:cxn ang="5400000">
                <a:pos x="wd2" y="hd2"/>
              </a:cxn>
              <a:cxn ang="10800000">
                <a:pos x="wd2" y="hd2"/>
              </a:cxn>
              <a:cxn ang="16200000">
                <a:pos x="wd2" y="hd2"/>
              </a:cxn>
            </a:cxnLst>
            <a:rect l="0" t="0" r="r" b="b"/>
            <a:pathLst>
              <a:path w="21600" h="21578" extrusionOk="0">
                <a:moveTo>
                  <a:pt x="0" y="0"/>
                </a:moveTo>
                <a:lnTo>
                  <a:pt x="18974" y="0"/>
                </a:lnTo>
                <a:cubicBezTo>
                  <a:pt x="18974" y="705"/>
                  <a:pt x="19259" y="1343"/>
                  <a:pt x="19720" y="1805"/>
                </a:cubicBezTo>
                <a:cubicBezTo>
                  <a:pt x="20198" y="2284"/>
                  <a:pt x="20862" y="2572"/>
                  <a:pt x="21590" y="2553"/>
                </a:cubicBezTo>
                <a:lnTo>
                  <a:pt x="21600" y="21578"/>
                </a:lnTo>
                <a:cubicBezTo>
                  <a:pt x="15630" y="21600"/>
                  <a:pt x="10218" y="19183"/>
                  <a:pt x="6303" y="15258"/>
                </a:cubicBezTo>
                <a:cubicBezTo>
                  <a:pt x="2409" y="11353"/>
                  <a:pt x="0" y="5959"/>
                  <a:pt x="0" y="0"/>
                </a:cubicBezTo>
                <a:close/>
              </a:path>
            </a:pathLst>
          </a:custGeom>
          <a:solidFill>
            <a:schemeClr val="accent4">
              <a:lumMod val="60000"/>
              <a:lumOff val="40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5" name="TextBox 34">
            <a:extLst>
              <a:ext uri="{FF2B5EF4-FFF2-40B4-BE49-F238E27FC236}">
                <a16:creationId xmlns:a16="http://schemas.microsoft.com/office/drawing/2014/main" id="{A1C33059-4FAC-414C-A2CC-99C7600E620A}"/>
              </a:ext>
            </a:extLst>
          </p:cNvPr>
          <p:cNvSpPr txBox="1"/>
          <p:nvPr/>
        </p:nvSpPr>
        <p:spPr>
          <a:xfrm>
            <a:off x="2537028" y="3968886"/>
            <a:ext cx="1305617" cy="1259319"/>
          </a:xfrm>
          <a:prstGeom prst="rect">
            <a:avLst/>
          </a:prstGeom>
          <a:noFill/>
        </p:spPr>
        <p:txBody>
          <a:bodyPr wrap="square" rtlCol="0" anchor="t">
            <a:spAutoFit/>
          </a:bodyPr>
          <a:lstStyle/>
          <a:p>
            <a:pPr algn="ctr">
              <a:lnSpc>
                <a:spcPts val="1313"/>
              </a:lnSpc>
              <a:spcBef>
                <a:spcPts val="675"/>
              </a:spcBef>
            </a:pPr>
            <a:r>
              <a:rPr lang="en-US" sz="1100" b="1" dirty="0">
                <a:solidFill>
                  <a:srgbClr val="032842"/>
                </a:solidFill>
                <a:latin typeface="Lato Light" panose="020F0502020204030203" pitchFamily="34" charset="0"/>
                <a:ea typeface="Lato Light" panose="020F0502020204030203" pitchFamily="34" charset="0"/>
                <a:cs typeface="Lato Light" panose="020F0502020204030203" pitchFamily="34" charset="0"/>
              </a:rPr>
              <a:t>Teamleider is direct leidinggevende van het OOP, vakdocenten en het servicecentrum</a:t>
            </a:r>
            <a:endParaRPr lang="en-US" sz="900" b="1" dirty="0">
              <a:solidFill>
                <a:srgbClr val="03284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D8BD9FF5-829F-E94B-BE9B-86CB802EAB3F}"/>
              </a:ext>
            </a:extLst>
          </p:cNvPr>
          <p:cNvSpPr txBox="1"/>
          <p:nvPr/>
        </p:nvSpPr>
        <p:spPr>
          <a:xfrm>
            <a:off x="5273344" y="2440779"/>
            <a:ext cx="1305617" cy="759182"/>
          </a:xfrm>
          <a:prstGeom prst="rect">
            <a:avLst/>
          </a:prstGeom>
          <a:noFill/>
        </p:spPr>
        <p:txBody>
          <a:bodyPr wrap="square" rtlCol="0" anchor="t">
            <a:spAutoFit/>
          </a:bodyPr>
          <a:lstStyle/>
          <a:p>
            <a:pPr algn="ctr">
              <a:lnSpc>
                <a:spcPts val="1313"/>
              </a:lnSpc>
              <a:spcBef>
                <a:spcPts val="675"/>
              </a:spcBef>
            </a:pPr>
            <a:r>
              <a:rPr lang="en-US" sz="1100" b="1" dirty="0">
                <a:solidFill>
                  <a:srgbClr val="032842"/>
                </a:solidFill>
                <a:latin typeface="Lato Light" panose="020F0502020204030203" pitchFamily="34" charset="0"/>
                <a:ea typeface="Lato Light" panose="020F0502020204030203" pitchFamily="34" charset="0"/>
                <a:cs typeface="Lato Light" panose="020F0502020204030203" pitchFamily="34" charset="0"/>
              </a:rPr>
              <a:t>Rector is verantwoordelijk voor (nieuwe) vakdocenten</a:t>
            </a:r>
          </a:p>
        </p:txBody>
      </p:sp>
      <p:pic>
        <p:nvPicPr>
          <p:cNvPr id="16" name="Graphic 15" descr="Klaslokaal">
            <a:extLst>
              <a:ext uri="{FF2B5EF4-FFF2-40B4-BE49-F238E27FC236}">
                <a16:creationId xmlns:a16="http://schemas.microsoft.com/office/drawing/2014/main" id="{87E4F0F4-4F3B-5F44-B767-94A080AB6C7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23357" y="2743749"/>
            <a:ext cx="772309" cy="772309"/>
          </a:xfrm>
          <a:prstGeom prst="rect">
            <a:avLst/>
          </a:prstGeom>
        </p:spPr>
      </p:pic>
      <p:pic>
        <p:nvPicPr>
          <p:cNvPr id="20" name="Graphic 19" descr="Sociaal netwerk">
            <a:extLst>
              <a:ext uri="{FF2B5EF4-FFF2-40B4-BE49-F238E27FC236}">
                <a16:creationId xmlns:a16="http://schemas.microsoft.com/office/drawing/2014/main" id="{71A6A3BB-A983-BA4B-814A-4F22B837C06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2253" y="3960437"/>
            <a:ext cx="968819" cy="968819"/>
          </a:xfrm>
          <a:prstGeom prst="rect">
            <a:avLst/>
          </a:prstGeom>
        </p:spPr>
      </p:pic>
      <p:pic>
        <p:nvPicPr>
          <p:cNvPr id="22" name="Graphic 21" descr="Vergadering">
            <a:extLst>
              <a:ext uri="{FF2B5EF4-FFF2-40B4-BE49-F238E27FC236}">
                <a16:creationId xmlns:a16="http://schemas.microsoft.com/office/drawing/2014/main" id="{7CC4C7BE-CEF3-3E43-8D1F-3145E37F372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79863" y="3314330"/>
            <a:ext cx="815673" cy="815673"/>
          </a:xfrm>
          <a:prstGeom prst="rect">
            <a:avLst/>
          </a:prstGeom>
        </p:spPr>
      </p:pic>
      <p:sp>
        <p:nvSpPr>
          <p:cNvPr id="24" name="Freeform 1">
            <a:extLst>
              <a:ext uri="{FF2B5EF4-FFF2-40B4-BE49-F238E27FC236}">
                <a16:creationId xmlns:a16="http://schemas.microsoft.com/office/drawing/2014/main" id="{A4AFE500-38D8-B048-91AA-B0409985BFFF}"/>
              </a:ext>
            </a:extLst>
          </p:cNvPr>
          <p:cNvSpPr>
            <a:spLocks noChangeArrowheads="1"/>
          </p:cNvSpPr>
          <p:nvPr/>
        </p:nvSpPr>
        <p:spPr bwMode="auto">
          <a:xfrm>
            <a:off x="7651816" y="3473546"/>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1">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26" name="Freeform 2">
            <a:extLst>
              <a:ext uri="{FF2B5EF4-FFF2-40B4-BE49-F238E27FC236}">
                <a16:creationId xmlns:a16="http://schemas.microsoft.com/office/drawing/2014/main" id="{4975F8FD-22DA-FE43-992A-2D1887D915F7}"/>
              </a:ext>
            </a:extLst>
          </p:cNvPr>
          <p:cNvSpPr>
            <a:spLocks noChangeArrowheads="1"/>
          </p:cNvSpPr>
          <p:nvPr/>
        </p:nvSpPr>
        <p:spPr bwMode="auto">
          <a:xfrm>
            <a:off x="7571994" y="2301976"/>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solidFill>
          <a:ln>
            <a:noFill/>
          </a:ln>
          <a:effectLst/>
        </p:spPr>
        <p:txBody>
          <a:bodyPr wrap="none" anchor="ctr"/>
          <a:lstStyle/>
          <a:p>
            <a:endParaRPr lang="nl-NL" sz="2449" dirty="0">
              <a:solidFill>
                <a:srgbClr val="0C9EE1"/>
              </a:solidFill>
              <a:latin typeface="Lato Light" panose="020F0502020204030203" pitchFamily="34" charset="0"/>
            </a:endParaRPr>
          </a:p>
        </p:txBody>
      </p:sp>
      <p:pic>
        <p:nvPicPr>
          <p:cNvPr id="27" name="Graphic 26" descr="Plant">
            <a:extLst>
              <a:ext uri="{FF2B5EF4-FFF2-40B4-BE49-F238E27FC236}">
                <a16:creationId xmlns:a16="http://schemas.microsoft.com/office/drawing/2014/main" id="{EE414175-82F9-5F4D-8F53-C314B5A078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0538" y="2459196"/>
            <a:ext cx="685800" cy="685800"/>
          </a:xfrm>
          <a:prstGeom prst="rect">
            <a:avLst/>
          </a:prstGeom>
        </p:spPr>
      </p:pic>
      <p:sp>
        <p:nvSpPr>
          <p:cNvPr id="34" name="Freeform 1">
            <a:extLst>
              <a:ext uri="{FF2B5EF4-FFF2-40B4-BE49-F238E27FC236}">
                <a16:creationId xmlns:a16="http://schemas.microsoft.com/office/drawing/2014/main" id="{93949152-4DF5-794F-B450-D2D7ED82A921}"/>
              </a:ext>
            </a:extLst>
          </p:cNvPr>
          <p:cNvSpPr>
            <a:spLocks noChangeArrowheads="1"/>
          </p:cNvSpPr>
          <p:nvPr/>
        </p:nvSpPr>
        <p:spPr bwMode="auto">
          <a:xfrm>
            <a:off x="544185" y="3557215"/>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6">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37" name="Freeform 2">
            <a:extLst>
              <a:ext uri="{FF2B5EF4-FFF2-40B4-BE49-F238E27FC236}">
                <a16:creationId xmlns:a16="http://schemas.microsoft.com/office/drawing/2014/main" id="{7BA7F518-3FFF-5D42-89D7-AED6A6C3BB0F}"/>
              </a:ext>
            </a:extLst>
          </p:cNvPr>
          <p:cNvSpPr>
            <a:spLocks noChangeArrowheads="1"/>
          </p:cNvSpPr>
          <p:nvPr/>
        </p:nvSpPr>
        <p:spPr bwMode="auto">
          <a:xfrm>
            <a:off x="464363" y="2385645"/>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6"/>
          </a:solidFill>
          <a:ln>
            <a:noFill/>
          </a:ln>
          <a:effectLst/>
        </p:spPr>
        <p:txBody>
          <a:bodyPr wrap="none" anchor="ctr"/>
          <a:lstStyle/>
          <a:p>
            <a:endParaRPr lang="nl-NL" sz="2449" dirty="0">
              <a:solidFill>
                <a:srgbClr val="0C9EE1"/>
              </a:solidFill>
              <a:latin typeface="Lato Light" panose="020F0502020204030203" pitchFamily="34" charset="0"/>
            </a:endParaRPr>
          </a:p>
        </p:txBody>
      </p:sp>
      <p:pic>
        <p:nvPicPr>
          <p:cNvPr id="38" name="Graphic 37" descr="Kloppend hart">
            <a:extLst>
              <a:ext uri="{FF2B5EF4-FFF2-40B4-BE49-F238E27FC236}">
                <a16:creationId xmlns:a16="http://schemas.microsoft.com/office/drawing/2014/main" id="{DD811B44-6569-8A48-AB11-B8E82A8309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260" y="2628530"/>
            <a:ext cx="685800" cy="685800"/>
          </a:xfrm>
          <a:prstGeom prst="rect">
            <a:avLst/>
          </a:prstGeom>
        </p:spPr>
      </p:pic>
      <p:sp>
        <p:nvSpPr>
          <p:cNvPr id="39" name="TextBox 37">
            <a:extLst>
              <a:ext uri="{FF2B5EF4-FFF2-40B4-BE49-F238E27FC236}">
                <a16:creationId xmlns:a16="http://schemas.microsoft.com/office/drawing/2014/main" id="{3518C6EE-156A-9245-B58E-26AC44CB9187}"/>
              </a:ext>
            </a:extLst>
          </p:cNvPr>
          <p:cNvSpPr txBox="1"/>
          <p:nvPr/>
        </p:nvSpPr>
        <p:spPr>
          <a:xfrm>
            <a:off x="2421424" y="1086889"/>
            <a:ext cx="4301177" cy="438582"/>
          </a:xfrm>
          <a:prstGeom prst="rect">
            <a:avLst/>
          </a:prstGeom>
          <a:noFill/>
        </p:spPr>
        <p:txBody>
          <a:bodyPr wrap="none" rtlCol="0">
            <a:spAutoFit/>
          </a:bodyPr>
          <a:lstStyle/>
          <a:p>
            <a:pPr algn="ctr"/>
            <a:r>
              <a:rPr lang="en-US" sz="2250" b="1" dirty="0">
                <a:solidFill>
                  <a:schemeClr val="tx2"/>
                </a:solidFill>
                <a:latin typeface="Poppins" pitchFamily="2" charset="77"/>
                <a:cs typeface="Poppins" pitchFamily="2" charset="77"/>
              </a:rPr>
              <a:t>ONTWIKKELINGSPERSPECTIEF</a:t>
            </a:r>
          </a:p>
        </p:txBody>
      </p:sp>
      <p:sp>
        <p:nvSpPr>
          <p:cNvPr id="40" name="TextBox 38">
            <a:extLst>
              <a:ext uri="{FF2B5EF4-FFF2-40B4-BE49-F238E27FC236}">
                <a16:creationId xmlns:a16="http://schemas.microsoft.com/office/drawing/2014/main" id="{C4341614-97EC-964C-A1DF-8D369EC8C12E}"/>
              </a:ext>
            </a:extLst>
          </p:cNvPr>
          <p:cNvSpPr txBox="1"/>
          <p:nvPr/>
        </p:nvSpPr>
        <p:spPr>
          <a:xfrm>
            <a:off x="2402792" y="1447945"/>
            <a:ext cx="4338432" cy="230832"/>
          </a:xfrm>
          <a:prstGeom prst="rect">
            <a:avLst/>
          </a:prstGeom>
          <a:noFill/>
        </p:spPr>
        <p:txBody>
          <a:bodyPr wrap="none" rtlCol="0">
            <a:spAutoFit/>
          </a:bodyPr>
          <a:lstStyle/>
          <a:p>
            <a:pPr algn="ctr"/>
            <a:r>
              <a:rPr lang="en-US" sz="900" spc="113" dirty="0">
                <a:solidFill>
                  <a:schemeClr val="bg1">
                    <a:lumMod val="50000"/>
                  </a:schemeClr>
                </a:solidFill>
                <a:latin typeface="Poppins Light" pitchFamily="2" charset="77"/>
                <a:cs typeface="Poppins Light" pitchFamily="2" charset="77"/>
              </a:rPr>
              <a:t>ONTWIKKELINGSPERSPECTIEF VAN DE BFC-LEERLING IS IN BEELD</a:t>
            </a:r>
          </a:p>
        </p:txBody>
      </p:sp>
      <p:sp>
        <p:nvSpPr>
          <p:cNvPr id="41" name="Subtitle 2">
            <a:extLst>
              <a:ext uri="{FF2B5EF4-FFF2-40B4-BE49-F238E27FC236}">
                <a16:creationId xmlns:a16="http://schemas.microsoft.com/office/drawing/2014/main" id="{32DF8087-265C-AF4A-A444-AC8992F78B23}"/>
              </a:ext>
            </a:extLst>
          </p:cNvPr>
          <p:cNvSpPr txBox="1">
            <a:spLocks/>
          </p:cNvSpPr>
          <p:nvPr/>
        </p:nvSpPr>
        <p:spPr>
          <a:xfrm>
            <a:off x="219721" y="4739139"/>
            <a:ext cx="1527188" cy="19011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rPr>
              <a:t>Frans Maassen</a:t>
            </a:r>
          </a:p>
        </p:txBody>
      </p:sp>
      <p:sp>
        <p:nvSpPr>
          <p:cNvPr id="42" name="TextBox 41">
            <a:extLst>
              <a:ext uri="{FF2B5EF4-FFF2-40B4-BE49-F238E27FC236}">
                <a16:creationId xmlns:a16="http://schemas.microsoft.com/office/drawing/2014/main" id="{878A12E5-6542-774A-8F9A-F10C95FB41FD}"/>
              </a:ext>
            </a:extLst>
          </p:cNvPr>
          <p:cNvSpPr txBox="1"/>
          <p:nvPr/>
        </p:nvSpPr>
        <p:spPr>
          <a:xfrm>
            <a:off x="219721" y="4028271"/>
            <a:ext cx="1510977" cy="646331"/>
          </a:xfrm>
          <a:prstGeom prst="rect">
            <a:avLst/>
          </a:prstGeom>
          <a:noFill/>
        </p:spPr>
        <p:txBody>
          <a:bodyPr wrap="square" rtlCol="0" anchor="ctr" anchorCtr="0">
            <a:spAutoFit/>
          </a:bodyPr>
          <a:lstStyle/>
          <a:p>
            <a:pPr algn="ctr"/>
            <a:r>
              <a:rPr lang="nl-NL" sz="1200" b="1" dirty="0">
                <a:solidFill>
                  <a:srgbClr val="0D3959"/>
                </a:solidFill>
                <a:latin typeface="Poppins" pitchFamily="2" charset="77"/>
                <a:ea typeface="League Spartan" charset="0"/>
                <a:cs typeface="Poppins" pitchFamily="2" charset="77"/>
              </a:rPr>
              <a:t>OOP, vakdocenten en </a:t>
            </a:r>
          </a:p>
          <a:p>
            <a:pPr algn="ctr"/>
            <a:r>
              <a:rPr lang="nl-NL" sz="1200" b="1" dirty="0">
                <a:solidFill>
                  <a:srgbClr val="0D3959"/>
                </a:solidFill>
                <a:latin typeface="Poppins" pitchFamily="2" charset="77"/>
                <a:ea typeface="League Spartan" charset="0"/>
                <a:cs typeface="Poppins" pitchFamily="2" charset="77"/>
              </a:rPr>
              <a:t>servicecentrum</a:t>
            </a:r>
          </a:p>
        </p:txBody>
      </p:sp>
      <p:sp>
        <p:nvSpPr>
          <p:cNvPr id="43" name="TextBox 41">
            <a:extLst>
              <a:ext uri="{FF2B5EF4-FFF2-40B4-BE49-F238E27FC236}">
                <a16:creationId xmlns:a16="http://schemas.microsoft.com/office/drawing/2014/main" id="{402059B5-5BE1-A145-9506-CE0AF1B779AB}"/>
              </a:ext>
            </a:extLst>
          </p:cNvPr>
          <p:cNvSpPr txBox="1"/>
          <p:nvPr/>
        </p:nvSpPr>
        <p:spPr>
          <a:xfrm>
            <a:off x="7524870" y="3889772"/>
            <a:ext cx="1249479" cy="461665"/>
          </a:xfrm>
          <a:prstGeom prst="rect">
            <a:avLst/>
          </a:prstGeom>
          <a:noFill/>
        </p:spPr>
        <p:txBody>
          <a:bodyPr wrap="square" rtlCol="0" anchor="ctr" anchorCtr="0">
            <a:spAutoFit/>
          </a:bodyPr>
          <a:lstStyle/>
          <a:p>
            <a:pPr algn="ctr"/>
            <a:r>
              <a:rPr lang="nl-NL" sz="1200" b="1" dirty="0">
                <a:solidFill>
                  <a:srgbClr val="0D3959"/>
                </a:solidFill>
                <a:latin typeface="Poppins" pitchFamily="2" charset="77"/>
                <a:ea typeface="League Spartan" charset="0"/>
                <a:cs typeface="Poppins" pitchFamily="2" charset="77"/>
              </a:rPr>
              <a:t>(nieuwe) vakdocenten</a:t>
            </a:r>
          </a:p>
        </p:txBody>
      </p:sp>
      <p:sp>
        <p:nvSpPr>
          <p:cNvPr id="44" name="Subtitle 2">
            <a:extLst>
              <a:ext uri="{FF2B5EF4-FFF2-40B4-BE49-F238E27FC236}">
                <a16:creationId xmlns:a16="http://schemas.microsoft.com/office/drawing/2014/main" id="{EB1D09EB-8C8D-7A43-95CE-30011652D4B7}"/>
              </a:ext>
            </a:extLst>
          </p:cNvPr>
          <p:cNvSpPr txBox="1">
            <a:spLocks/>
          </p:cNvSpPr>
          <p:nvPr/>
        </p:nvSpPr>
        <p:spPr>
          <a:xfrm>
            <a:off x="7349374" y="4344177"/>
            <a:ext cx="1527188" cy="19011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rPr>
              <a:t>Peter-Mathijs Linsen</a:t>
            </a:r>
            <a:endParaRPr lang="nl-NL" sz="900" i="1" dirty="0">
              <a:solidFill>
                <a:schemeClr val="bg1">
                  <a:lumMod val="50000"/>
                </a:schemeClr>
              </a:solidFill>
              <a:latin typeface="Lato Light" panose="020F0502020204030203" pitchFamily="34" charset="0"/>
              <a:ea typeface="Open Sans Light" panose="020B0306030504020204" pitchFamily="34" charset="0"/>
              <a:cs typeface="Open Sans Light" panose="020B0306030504020204" pitchFamily="34" charset="0"/>
            </a:endParaRPr>
          </a:p>
        </p:txBody>
      </p:sp>
      <p:pic>
        <p:nvPicPr>
          <p:cNvPr id="45" name="Afbeelding 44" descr="Afbeelding met teken, tekening&#10;&#10;Automatisch gegenereerde beschrijving">
            <a:extLst>
              <a:ext uri="{FF2B5EF4-FFF2-40B4-BE49-F238E27FC236}">
                <a16:creationId xmlns:a16="http://schemas.microsoft.com/office/drawing/2014/main" id="{443AE335-5F1E-AC48-8581-55CDE5B8149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62496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Rechte verbindingslijn met pijl 70">
            <a:extLst>
              <a:ext uri="{FF2B5EF4-FFF2-40B4-BE49-F238E27FC236}">
                <a16:creationId xmlns:a16="http://schemas.microsoft.com/office/drawing/2014/main" id="{6501CE3E-F4D9-7A46-88A0-9CF79C139F36}"/>
              </a:ext>
            </a:extLst>
          </p:cNvPr>
          <p:cNvCxnSpPr>
            <a:cxnSpLocks/>
          </p:cNvCxnSpPr>
          <p:nvPr/>
        </p:nvCxnSpPr>
        <p:spPr>
          <a:xfrm flipH="1">
            <a:off x="3564534" y="3183001"/>
            <a:ext cx="2014930" cy="4904"/>
          </a:xfrm>
          <a:prstGeom prst="straightConnector1">
            <a:avLst/>
          </a:prstGeom>
          <a:ln w="317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Shape 40534">
            <a:extLst>
              <a:ext uri="{FF2B5EF4-FFF2-40B4-BE49-F238E27FC236}">
                <a16:creationId xmlns:a16="http://schemas.microsoft.com/office/drawing/2014/main" id="{B4BDB8FF-24EF-9E4D-9F96-920C1EB585D9}"/>
              </a:ext>
            </a:extLst>
          </p:cNvPr>
          <p:cNvSpPr/>
          <p:nvPr/>
        </p:nvSpPr>
        <p:spPr>
          <a:xfrm>
            <a:off x="4094938" y="1909383"/>
            <a:ext cx="954125" cy="760143"/>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7" name="Shape 40535">
            <a:extLst>
              <a:ext uri="{FF2B5EF4-FFF2-40B4-BE49-F238E27FC236}">
                <a16:creationId xmlns:a16="http://schemas.microsoft.com/office/drawing/2014/main" id="{E517C05C-D78D-0B4E-80B7-F73140378B90}"/>
              </a:ext>
            </a:extLst>
          </p:cNvPr>
          <p:cNvSpPr/>
          <p:nvPr/>
        </p:nvSpPr>
        <p:spPr>
          <a:xfrm>
            <a:off x="4453369" y="1782228"/>
            <a:ext cx="237263" cy="185183"/>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4" name="Shape 40537">
            <a:extLst>
              <a:ext uri="{FF2B5EF4-FFF2-40B4-BE49-F238E27FC236}">
                <a16:creationId xmlns:a16="http://schemas.microsoft.com/office/drawing/2014/main" id="{04E8CCFD-BB10-FF49-A093-FE251BA5A0DF}"/>
              </a:ext>
            </a:extLst>
          </p:cNvPr>
          <p:cNvSpPr/>
          <p:nvPr/>
        </p:nvSpPr>
        <p:spPr>
          <a:xfrm>
            <a:off x="4094938" y="4944949"/>
            <a:ext cx="954125" cy="9091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defTabSz="308085">
              <a:defRPr sz="2500" cap="all">
                <a:solidFill>
                  <a:srgbClr val="FFFFFF"/>
                </a:solidFill>
                <a:latin typeface="Helvetica Neue Light"/>
                <a:ea typeface="Helvetica Neue Light"/>
                <a:cs typeface="Helvetica Neue Light"/>
                <a:sym typeface="Helvetica Neue Light"/>
              </a:defRPr>
            </a:pPr>
            <a:endParaRPr sz="13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540">
            <a:extLst>
              <a:ext uri="{FF2B5EF4-FFF2-40B4-BE49-F238E27FC236}">
                <a16:creationId xmlns:a16="http://schemas.microsoft.com/office/drawing/2014/main" id="{AB2CF923-1585-CA49-9F06-3743B9E9F47D}"/>
              </a:ext>
            </a:extLst>
          </p:cNvPr>
          <p:cNvSpPr/>
          <p:nvPr/>
        </p:nvSpPr>
        <p:spPr>
          <a:xfrm>
            <a:off x="4094938" y="4150243"/>
            <a:ext cx="954125" cy="9091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0" name="Shape 40543">
            <a:extLst>
              <a:ext uri="{FF2B5EF4-FFF2-40B4-BE49-F238E27FC236}">
                <a16:creationId xmlns:a16="http://schemas.microsoft.com/office/drawing/2014/main" id="{CBB64480-BB97-B540-96AC-A13DC35892FF}"/>
              </a:ext>
            </a:extLst>
          </p:cNvPr>
          <p:cNvSpPr/>
          <p:nvPr/>
        </p:nvSpPr>
        <p:spPr>
          <a:xfrm>
            <a:off x="4094938" y="3351987"/>
            <a:ext cx="954125" cy="9091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8" name="Shape 40546">
            <a:extLst>
              <a:ext uri="{FF2B5EF4-FFF2-40B4-BE49-F238E27FC236}">
                <a16:creationId xmlns:a16="http://schemas.microsoft.com/office/drawing/2014/main" id="{07E1AAFB-A502-484F-ABD1-3C431FDB7972}"/>
              </a:ext>
            </a:extLst>
          </p:cNvPr>
          <p:cNvSpPr/>
          <p:nvPr/>
        </p:nvSpPr>
        <p:spPr>
          <a:xfrm>
            <a:off x="4094938" y="2558651"/>
            <a:ext cx="954124" cy="9091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4">
              <a:alpha val="59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8" name="TextBox 37">
            <a:extLst>
              <a:ext uri="{FF2B5EF4-FFF2-40B4-BE49-F238E27FC236}">
                <a16:creationId xmlns:a16="http://schemas.microsoft.com/office/drawing/2014/main" id="{A44ADC65-EA9E-AE4C-86E4-79FDD57C97C4}"/>
              </a:ext>
            </a:extLst>
          </p:cNvPr>
          <p:cNvSpPr txBox="1"/>
          <p:nvPr/>
        </p:nvSpPr>
        <p:spPr>
          <a:xfrm>
            <a:off x="2421424" y="1086889"/>
            <a:ext cx="4301177" cy="438582"/>
          </a:xfrm>
          <a:prstGeom prst="rect">
            <a:avLst/>
          </a:prstGeom>
          <a:noFill/>
        </p:spPr>
        <p:txBody>
          <a:bodyPr wrap="none" rtlCol="0">
            <a:spAutoFit/>
          </a:bodyPr>
          <a:lstStyle/>
          <a:p>
            <a:pPr algn="ctr"/>
            <a:r>
              <a:rPr lang="en-US" sz="2250" b="1" dirty="0">
                <a:solidFill>
                  <a:schemeClr val="tx2"/>
                </a:solidFill>
                <a:latin typeface="Poppins" pitchFamily="2" charset="77"/>
                <a:cs typeface="Poppins" pitchFamily="2" charset="77"/>
              </a:rPr>
              <a:t>ONTWIKKELINGSPERSPECTIEF</a:t>
            </a:r>
          </a:p>
        </p:txBody>
      </p:sp>
      <p:sp>
        <p:nvSpPr>
          <p:cNvPr id="39" name="TextBox 38">
            <a:extLst>
              <a:ext uri="{FF2B5EF4-FFF2-40B4-BE49-F238E27FC236}">
                <a16:creationId xmlns:a16="http://schemas.microsoft.com/office/drawing/2014/main" id="{39929FB1-9B04-324D-B275-81384E9ACC46}"/>
              </a:ext>
            </a:extLst>
          </p:cNvPr>
          <p:cNvSpPr txBox="1"/>
          <p:nvPr/>
        </p:nvSpPr>
        <p:spPr>
          <a:xfrm>
            <a:off x="2402792" y="1447945"/>
            <a:ext cx="4338432" cy="230832"/>
          </a:xfrm>
          <a:prstGeom prst="rect">
            <a:avLst/>
          </a:prstGeom>
          <a:noFill/>
        </p:spPr>
        <p:txBody>
          <a:bodyPr wrap="none" rtlCol="0">
            <a:spAutoFit/>
          </a:bodyPr>
          <a:lstStyle/>
          <a:p>
            <a:pPr algn="ctr"/>
            <a:r>
              <a:rPr lang="en-US" sz="900" spc="113" dirty="0">
                <a:solidFill>
                  <a:schemeClr val="bg1">
                    <a:lumMod val="65000"/>
                  </a:schemeClr>
                </a:solidFill>
                <a:latin typeface="Poppins Light" pitchFamily="2" charset="77"/>
                <a:cs typeface="Poppins Light" pitchFamily="2" charset="77"/>
              </a:rPr>
              <a:t>ONTWIKKELINGSPERSPECTIEF VAN DE BFC-LEERLING IS IN BEELD</a:t>
            </a:r>
          </a:p>
        </p:txBody>
      </p:sp>
      <p:sp>
        <p:nvSpPr>
          <p:cNvPr id="40" name="TextBox 39">
            <a:extLst>
              <a:ext uri="{FF2B5EF4-FFF2-40B4-BE49-F238E27FC236}">
                <a16:creationId xmlns:a16="http://schemas.microsoft.com/office/drawing/2014/main" id="{97E47609-9DAB-3042-9CDA-11D3B66D29FB}"/>
              </a:ext>
            </a:extLst>
          </p:cNvPr>
          <p:cNvSpPr txBox="1"/>
          <p:nvPr/>
        </p:nvSpPr>
        <p:spPr>
          <a:xfrm>
            <a:off x="4396311" y="5237436"/>
            <a:ext cx="351379"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4</a:t>
            </a:r>
          </a:p>
        </p:txBody>
      </p:sp>
      <p:sp>
        <p:nvSpPr>
          <p:cNvPr id="41" name="TextBox 40">
            <a:extLst>
              <a:ext uri="{FF2B5EF4-FFF2-40B4-BE49-F238E27FC236}">
                <a16:creationId xmlns:a16="http://schemas.microsoft.com/office/drawing/2014/main" id="{9906BDBF-5E14-5944-BE20-340531D59550}"/>
              </a:ext>
            </a:extLst>
          </p:cNvPr>
          <p:cNvSpPr txBox="1"/>
          <p:nvPr/>
        </p:nvSpPr>
        <p:spPr>
          <a:xfrm>
            <a:off x="4396311" y="4383742"/>
            <a:ext cx="351379"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3</a:t>
            </a:r>
          </a:p>
        </p:txBody>
      </p:sp>
      <p:sp>
        <p:nvSpPr>
          <p:cNvPr id="42" name="TextBox 41">
            <a:extLst>
              <a:ext uri="{FF2B5EF4-FFF2-40B4-BE49-F238E27FC236}">
                <a16:creationId xmlns:a16="http://schemas.microsoft.com/office/drawing/2014/main" id="{B29A239E-0CB6-7E49-89BA-0195FE1B7951}"/>
              </a:ext>
            </a:extLst>
          </p:cNvPr>
          <p:cNvSpPr txBox="1"/>
          <p:nvPr/>
        </p:nvSpPr>
        <p:spPr>
          <a:xfrm>
            <a:off x="4396311" y="3587261"/>
            <a:ext cx="351379"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2</a:t>
            </a:r>
          </a:p>
        </p:txBody>
      </p:sp>
      <p:sp>
        <p:nvSpPr>
          <p:cNvPr id="43" name="TextBox 42">
            <a:extLst>
              <a:ext uri="{FF2B5EF4-FFF2-40B4-BE49-F238E27FC236}">
                <a16:creationId xmlns:a16="http://schemas.microsoft.com/office/drawing/2014/main" id="{A39819CA-A687-2F44-ADB0-98517C165CCE}"/>
              </a:ext>
            </a:extLst>
          </p:cNvPr>
          <p:cNvSpPr txBox="1"/>
          <p:nvPr/>
        </p:nvSpPr>
        <p:spPr>
          <a:xfrm>
            <a:off x="4396311" y="2793926"/>
            <a:ext cx="351379"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1</a:t>
            </a:r>
          </a:p>
        </p:txBody>
      </p:sp>
      <p:sp>
        <p:nvSpPr>
          <p:cNvPr id="48" name="TextBox 47">
            <a:extLst>
              <a:ext uri="{FF2B5EF4-FFF2-40B4-BE49-F238E27FC236}">
                <a16:creationId xmlns:a16="http://schemas.microsoft.com/office/drawing/2014/main" id="{D8952E9D-3B8D-A641-B7E4-4D7989DFF61E}"/>
              </a:ext>
            </a:extLst>
          </p:cNvPr>
          <p:cNvSpPr txBox="1"/>
          <p:nvPr/>
        </p:nvSpPr>
        <p:spPr>
          <a:xfrm>
            <a:off x="2396922" y="2107292"/>
            <a:ext cx="649537" cy="248209"/>
          </a:xfrm>
          <a:prstGeom prst="rect">
            <a:avLst/>
          </a:prstGeom>
          <a:noFill/>
        </p:spPr>
        <p:txBody>
          <a:bodyPr wrap="none" rtlCol="0" anchor="ctr" anchorCtr="0">
            <a:spAutoFit/>
          </a:bodyPr>
          <a:lstStyle/>
          <a:p>
            <a:r>
              <a:rPr lang="en-US" sz="1013" b="1" dirty="0">
                <a:solidFill>
                  <a:schemeClr val="tx2"/>
                </a:solidFill>
                <a:latin typeface="Poppins" pitchFamily="2" charset="77"/>
                <a:ea typeface="League Spartan" charset="0"/>
                <a:cs typeface="Poppins" pitchFamily="2" charset="77"/>
              </a:rPr>
              <a:t>INTAKE</a:t>
            </a:r>
          </a:p>
        </p:txBody>
      </p:sp>
      <p:sp>
        <p:nvSpPr>
          <p:cNvPr id="26" name="TextBox 42">
            <a:extLst>
              <a:ext uri="{FF2B5EF4-FFF2-40B4-BE49-F238E27FC236}">
                <a16:creationId xmlns:a16="http://schemas.microsoft.com/office/drawing/2014/main" id="{20686A8E-1147-2C4C-91EC-2A3FF3B4F246}"/>
              </a:ext>
            </a:extLst>
          </p:cNvPr>
          <p:cNvSpPr txBox="1"/>
          <p:nvPr/>
        </p:nvSpPr>
        <p:spPr>
          <a:xfrm>
            <a:off x="4396310" y="2012106"/>
            <a:ext cx="351379"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0</a:t>
            </a:r>
          </a:p>
        </p:txBody>
      </p:sp>
      <p:sp>
        <p:nvSpPr>
          <p:cNvPr id="29" name="TextBox 47">
            <a:extLst>
              <a:ext uri="{FF2B5EF4-FFF2-40B4-BE49-F238E27FC236}">
                <a16:creationId xmlns:a16="http://schemas.microsoft.com/office/drawing/2014/main" id="{56630F88-E288-AE4B-8900-6CC8224FF5B4}"/>
              </a:ext>
            </a:extLst>
          </p:cNvPr>
          <p:cNvSpPr txBox="1"/>
          <p:nvPr/>
        </p:nvSpPr>
        <p:spPr>
          <a:xfrm>
            <a:off x="6098213" y="2107292"/>
            <a:ext cx="649538" cy="248209"/>
          </a:xfrm>
          <a:prstGeom prst="rect">
            <a:avLst/>
          </a:prstGeom>
          <a:noFill/>
        </p:spPr>
        <p:txBody>
          <a:bodyPr wrap="none" rtlCol="0" anchor="ctr" anchorCtr="0">
            <a:spAutoFit/>
          </a:bodyPr>
          <a:lstStyle/>
          <a:p>
            <a:pPr algn="r"/>
            <a:r>
              <a:rPr lang="en-US" sz="1013" b="1" dirty="0">
                <a:solidFill>
                  <a:schemeClr val="tx2"/>
                </a:solidFill>
                <a:latin typeface="Poppins" pitchFamily="2" charset="77"/>
                <a:ea typeface="League Spartan" charset="0"/>
                <a:cs typeface="Poppins" pitchFamily="2" charset="77"/>
              </a:rPr>
              <a:t>INTAKE</a:t>
            </a:r>
          </a:p>
        </p:txBody>
      </p:sp>
      <p:sp>
        <p:nvSpPr>
          <p:cNvPr id="31" name="TextBox 47">
            <a:extLst>
              <a:ext uri="{FF2B5EF4-FFF2-40B4-BE49-F238E27FC236}">
                <a16:creationId xmlns:a16="http://schemas.microsoft.com/office/drawing/2014/main" id="{119B445B-098C-A74E-B306-5354459EE1A1}"/>
              </a:ext>
            </a:extLst>
          </p:cNvPr>
          <p:cNvSpPr txBox="1"/>
          <p:nvPr/>
        </p:nvSpPr>
        <p:spPr>
          <a:xfrm>
            <a:off x="2396922" y="2884411"/>
            <a:ext cx="739305" cy="248209"/>
          </a:xfrm>
          <a:prstGeom prst="rect">
            <a:avLst/>
          </a:prstGeom>
          <a:noFill/>
        </p:spPr>
        <p:txBody>
          <a:bodyPr wrap="none" rtlCol="0" anchor="ctr" anchorCtr="0">
            <a:spAutoFit/>
          </a:bodyPr>
          <a:lstStyle/>
          <a:p>
            <a:r>
              <a:rPr lang="en-US" sz="1013" b="1" dirty="0">
                <a:solidFill>
                  <a:schemeClr val="tx2"/>
                </a:solidFill>
                <a:latin typeface="Poppins" pitchFamily="2" charset="77"/>
                <a:ea typeface="League Spartan" charset="0"/>
                <a:cs typeface="Poppins" pitchFamily="2" charset="77"/>
              </a:rPr>
              <a:t>MENTOR</a:t>
            </a:r>
          </a:p>
        </p:txBody>
      </p:sp>
      <p:sp>
        <p:nvSpPr>
          <p:cNvPr id="33" name="TextBox 47">
            <a:extLst>
              <a:ext uri="{FF2B5EF4-FFF2-40B4-BE49-F238E27FC236}">
                <a16:creationId xmlns:a16="http://schemas.microsoft.com/office/drawing/2014/main" id="{6B3A5690-8A7B-514D-A25C-799BE5378394}"/>
              </a:ext>
            </a:extLst>
          </p:cNvPr>
          <p:cNvSpPr txBox="1"/>
          <p:nvPr/>
        </p:nvSpPr>
        <p:spPr>
          <a:xfrm>
            <a:off x="6040506" y="2884411"/>
            <a:ext cx="707245" cy="248209"/>
          </a:xfrm>
          <a:prstGeom prst="rect">
            <a:avLst/>
          </a:prstGeom>
          <a:noFill/>
        </p:spPr>
        <p:txBody>
          <a:bodyPr wrap="none" rtlCol="0" anchor="ctr" anchorCtr="0">
            <a:spAutoFit/>
          </a:bodyPr>
          <a:lstStyle/>
          <a:p>
            <a:pPr algn="r"/>
            <a:r>
              <a:rPr lang="en-US" sz="1013" b="1" dirty="0">
                <a:solidFill>
                  <a:schemeClr val="tx2"/>
                </a:solidFill>
                <a:latin typeface="Poppins" pitchFamily="2" charset="77"/>
                <a:ea typeface="League Spartan" charset="0"/>
                <a:cs typeface="Poppins" pitchFamily="2" charset="77"/>
              </a:rPr>
              <a:t>DOCENT</a:t>
            </a:r>
          </a:p>
        </p:txBody>
      </p:sp>
      <p:sp>
        <p:nvSpPr>
          <p:cNvPr id="35" name="TextBox 47">
            <a:extLst>
              <a:ext uri="{FF2B5EF4-FFF2-40B4-BE49-F238E27FC236}">
                <a16:creationId xmlns:a16="http://schemas.microsoft.com/office/drawing/2014/main" id="{F2B74C8F-8D96-FD46-92EE-A87B525B2165}"/>
              </a:ext>
            </a:extLst>
          </p:cNvPr>
          <p:cNvSpPr txBox="1"/>
          <p:nvPr/>
        </p:nvSpPr>
        <p:spPr>
          <a:xfrm>
            <a:off x="2396922" y="3682447"/>
            <a:ext cx="696024" cy="248209"/>
          </a:xfrm>
          <a:prstGeom prst="rect">
            <a:avLst/>
          </a:prstGeom>
          <a:noFill/>
        </p:spPr>
        <p:txBody>
          <a:bodyPr wrap="none" rtlCol="0" anchor="ctr" anchorCtr="0">
            <a:spAutoFit/>
          </a:bodyPr>
          <a:lstStyle/>
          <a:p>
            <a:r>
              <a:rPr lang="en-US" sz="1013" b="1" dirty="0">
                <a:solidFill>
                  <a:schemeClr val="tx2"/>
                </a:solidFill>
                <a:latin typeface="Poppins" pitchFamily="2" charset="77"/>
                <a:ea typeface="League Spartan" charset="0"/>
                <a:cs typeface="Poppins" pitchFamily="2" charset="77"/>
              </a:rPr>
              <a:t>O-TEAM</a:t>
            </a:r>
          </a:p>
        </p:txBody>
      </p:sp>
      <p:sp>
        <p:nvSpPr>
          <p:cNvPr id="44" name="TextBox 47">
            <a:extLst>
              <a:ext uri="{FF2B5EF4-FFF2-40B4-BE49-F238E27FC236}">
                <a16:creationId xmlns:a16="http://schemas.microsoft.com/office/drawing/2014/main" id="{57B233F2-44F6-D844-8025-7C82453B72A4}"/>
              </a:ext>
            </a:extLst>
          </p:cNvPr>
          <p:cNvSpPr txBox="1"/>
          <p:nvPr/>
        </p:nvSpPr>
        <p:spPr>
          <a:xfrm>
            <a:off x="6154732" y="3694261"/>
            <a:ext cx="593432" cy="248209"/>
          </a:xfrm>
          <a:prstGeom prst="rect">
            <a:avLst/>
          </a:prstGeom>
          <a:noFill/>
        </p:spPr>
        <p:txBody>
          <a:bodyPr wrap="none" rtlCol="0" anchor="ctr" anchorCtr="0">
            <a:spAutoFit/>
          </a:bodyPr>
          <a:lstStyle/>
          <a:p>
            <a:pPr algn="r"/>
            <a:r>
              <a:rPr lang="en-US" sz="1013" b="1" dirty="0">
                <a:solidFill>
                  <a:schemeClr val="tx2"/>
                </a:solidFill>
                <a:latin typeface="Poppins" pitchFamily="2" charset="77"/>
                <a:ea typeface="League Spartan" charset="0"/>
                <a:cs typeface="Poppins" pitchFamily="2" charset="77"/>
              </a:rPr>
              <a:t>SECTIE</a:t>
            </a:r>
          </a:p>
        </p:txBody>
      </p:sp>
      <p:sp>
        <p:nvSpPr>
          <p:cNvPr id="45" name="TextBox 47">
            <a:extLst>
              <a:ext uri="{FF2B5EF4-FFF2-40B4-BE49-F238E27FC236}">
                <a16:creationId xmlns:a16="http://schemas.microsoft.com/office/drawing/2014/main" id="{D533EC37-EB65-2E4D-9EB1-F4610912BE4D}"/>
              </a:ext>
            </a:extLst>
          </p:cNvPr>
          <p:cNvSpPr txBox="1"/>
          <p:nvPr/>
        </p:nvSpPr>
        <p:spPr>
          <a:xfrm>
            <a:off x="2396923" y="4480483"/>
            <a:ext cx="1173719" cy="248209"/>
          </a:xfrm>
          <a:prstGeom prst="rect">
            <a:avLst/>
          </a:prstGeom>
          <a:noFill/>
        </p:spPr>
        <p:txBody>
          <a:bodyPr wrap="none" rtlCol="0" anchor="ctr" anchorCtr="0">
            <a:spAutoFit/>
          </a:bodyPr>
          <a:lstStyle/>
          <a:p>
            <a:r>
              <a:rPr lang="en-US" sz="1013" b="1" dirty="0">
                <a:solidFill>
                  <a:schemeClr val="tx2"/>
                </a:solidFill>
                <a:latin typeface="Poppins" pitchFamily="2" charset="77"/>
                <a:ea typeface="League Spartan" charset="0"/>
                <a:cs typeface="Poppins" pitchFamily="2" charset="77"/>
              </a:rPr>
              <a:t>ARRANGEMENT</a:t>
            </a:r>
          </a:p>
        </p:txBody>
      </p:sp>
      <p:sp>
        <p:nvSpPr>
          <p:cNvPr id="46" name="TextBox 47">
            <a:extLst>
              <a:ext uri="{FF2B5EF4-FFF2-40B4-BE49-F238E27FC236}">
                <a16:creationId xmlns:a16="http://schemas.microsoft.com/office/drawing/2014/main" id="{286033E5-DF28-D94F-84D8-F5F04C90B6A1}"/>
              </a:ext>
            </a:extLst>
          </p:cNvPr>
          <p:cNvSpPr txBox="1"/>
          <p:nvPr/>
        </p:nvSpPr>
        <p:spPr>
          <a:xfrm>
            <a:off x="5242017" y="4518416"/>
            <a:ext cx="1784527" cy="404085"/>
          </a:xfrm>
          <a:prstGeom prst="rect">
            <a:avLst/>
          </a:prstGeom>
          <a:noFill/>
        </p:spPr>
        <p:txBody>
          <a:bodyPr wrap="none" rtlCol="0" anchor="ctr" anchorCtr="0">
            <a:spAutoFit/>
          </a:bodyPr>
          <a:lstStyle/>
          <a:p>
            <a:pPr algn="r"/>
            <a:r>
              <a:rPr lang="en-US" sz="1013" b="1" dirty="0">
                <a:solidFill>
                  <a:schemeClr val="tx2"/>
                </a:solidFill>
                <a:latin typeface="Poppins" pitchFamily="2" charset="77"/>
                <a:ea typeface="League Spartan" charset="0"/>
                <a:cs typeface="Poppins" pitchFamily="2" charset="77"/>
              </a:rPr>
              <a:t>ONTWIKKELRAPPORTAGE</a:t>
            </a:r>
          </a:p>
          <a:p>
            <a:pPr algn="r"/>
            <a:endParaRPr lang="en-US" sz="1013" b="1" dirty="0">
              <a:solidFill>
                <a:schemeClr val="tx2"/>
              </a:solidFill>
              <a:latin typeface="Poppins" pitchFamily="2" charset="77"/>
              <a:ea typeface="League Spartan" charset="0"/>
              <a:cs typeface="Poppins" pitchFamily="2" charset="77"/>
            </a:endParaRPr>
          </a:p>
        </p:txBody>
      </p:sp>
      <p:sp>
        <p:nvSpPr>
          <p:cNvPr id="47" name="TextBox 47">
            <a:extLst>
              <a:ext uri="{FF2B5EF4-FFF2-40B4-BE49-F238E27FC236}">
                <a16:creationId xmlns:a16="http://schemas.microsoft.com/office/drawing/2014/main" id="{F8784E60-3D40-514A-82AF-8877AA37739A}"/>
              </a:ext>
            </a:extLst>
          </p:cNvPr>
          <p:cNvSpPr txBox="1"/>
          <p:nvPr/>
        </p:nvSpPr>
        <p:spPr>
          <a:xfrm>
            <a:off x="2396922" y="5332622"/>
            <a:ext cx="670376" cy="248209"/>
          </a:xfrm>
          <a:prstGeom prst="rect">
            <a:avLst/>
          </a:prstGeom>
          <a:noFill/>
        </p:spPr>
        <p:txBody>
          <a:bodyPr wrap="none" rtlCol="0" anchor="ctr" anchorCtr="0">
            <a:spAutoFit/>
          </a:bodyPr>
          <a:lstStyle/>
          <a:p>
            <a:r>
              <a:rPr lang="en-US" sz="1013" b="1" dirty="0">
                <a:solidFill>
                  <a:schemeClr val="tx2"/>
                </a:solidFill>
                <a:latin typeface="Poppins" pitchFamily="2" charset="77"/>
                <a:ea typeface="League Spartan" charset="0"/>
                <a:cs typeface="Poppins" pitchFamily="2" charset="77"/>
              </a:rPr>
              <a:t>EXTERN</a:t>
            </a:r>
          </a:p>
        </p:txBody>
      </p:sp>
      <p:sp>
        <p:nvSpPr>
          <p:cNvPr id="60" name="TextBox 47">
            <a:extLst>
              <a:ext uri="{FF2B5EF4-FFF2-40B4-BE49-F238E27FC236}">
                <a16:creationId xmlns:a16="http://schemas.microsoft.com/office/drawing/2014/main" id="{1B737F88-4133-AB45-BCB5-4D9F86A53BC6}"/>
              </a:ext>
            </a:extLst>
          </p:cNvPr>
          <p:cNvSpPr txBox="1"/>
          <p:nvPr/>
        </p:nvSpPr>
        <p:spPr>
          <a:xfrm>
            <a:off x="5772388" y="5254684"/>
            <a:ext cx="973343" cy="404085"/>
          </a:xfrm>
          <a:prstGeom prst="rect">
            <a:avLst/>
          </a:prstGeom>
          <a:noFill/>
        </p:spPr>
        <p:txBody>
          <a:bodyPr wrap="none" rtlCol="0" anchor="ctr" anchorCtr="0">
            <a:spAutoFit/>
          </a:bodyPr>
          <a:lstStyle/>
          <a:p>
            <a:pPr algn="r"/>
            <a:r>
              <a:rPr lang="en-US" sz="1013" b="1" dirty="0">
                <a:solidFill>
                  <a:schemeClr val="tx2"/>
                </a:solidFill>
                <a:latin typeface="Poppins" pitchFamily="2" charset="77"/>
                <a:ea typeface="League Spartan" charset="0"/>
                <a:cs typeface="Poppins" pitchFamily="2" charset="77"/>
              </a:rPr>
              <a:t>OPSTROOM/</a:t>
            </a:r>
          </a:p>
          <a:p>
            <a:pPr algn="r"/>
            <a:r>
              <a:rPr lang="en-US" sz="1013" b="1" dirty="0">
                <a:solidFill>
                  <a:schemeClr val="tx2"/>
                </a:solidFill>
                <a:latin typeface="Poppins" pitchFamily="2" charset="77"/>
                <a:ea typeface="League Spartan" charset="0"/>
                <a:cs typeface="Poppins" pitchFamily="2" charset="77"/>
              </a:rPr>
              <a:t>AFSTROOM</a:t>
            </a:r>
          </a:p>
        </p:txBody>
      </p:sp>
      <p:pic>
        <p:nvPicPr>
          <p:cNvPr id="4" name="Graphic 3" descr="Directiekamer">
            <a:extLst>
              <a:ext uri="{FF2B5EF4-FFF2-40B4-BE49-F238E27FC236}">
                <a16:creationId xmlns:a16="http://schemas.microsoft.com/office/drawing/2014/main" id="{779328B2-4068-BB4B-B62B-8BC8C9F0D1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45872" y="2039490"/>
            <a:ext cx="383813" cy="383813"/>
          </a:xfrm>
          <a:prstGeom prst="rect">
            <a:avLst/>
          </a:prstGeom>
        </p:spPr>
      </p:pic>
      <p:pic>
        <p:nvPicPr>
          <p:cNvPr id="62" name="Graphic 61" descr="Directiekamer">
            <a:extLst>
              <a:ext uri="{FF2B5EF4-FFF2-40B4-BE49-F238E27FC236}">
                <a16:creationId xmlns:a16="http://schemas.microsoft.com/office/drawing/2014/main" id="{A9883F56-F843-E948-8779-C120A0699AF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14315" y="2042913"/>
            <a:ext cx="383813" cy="383813"/>
          </a:xfrm>
          <a:prstGeom prst="rect">
            <a:avLst/>
          </a:prstGeom>
        </p:spPr>
      </p:pic>
      <p:pic>
        <p:nvPicPr>
          <p:cNvPr id="6" name="Graphic 5" descr="Vragen">
            <a:extLst>
              <a:ext uri="{FF2B5EF4-FFF2-40B4-BE49-F238E27FC236}">
                <a16:creationId xmlns:a16="http://schemas.microsoft.com/office/drawing/2014/main" id="{8CB369F2-C743-0E44-80E6-9852E15196B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53986" y="2820666"/>
            <a:ext cx="375699" cy="375699"/>
          </a:xfrm>
          <a:prstGeom prst="rect">
            <a:avLst/>
          </a:prstGeom>
        </p:spPr>
      </p:pic>
      <p:pic>
        <p:nvPicPr>
          <p:cNvPr id="8" name="Graphic 7" descr="Klaslokaal">
            <a:extLst>
              <a:ext uri="{FF2B5EF4-FFF2-40B4-BE49-F238E27FC236}">
                <a16:creationId xmlns:a16="http://schemas.microsoft.com/office/drawing/2014/main" id="{C7E59383-C187-8C41-98D2-5943C34F141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14315" y="2826675"/>
            <a:ext cx="363682" cy="363682"/>
          </a:xfrm>
          <a:prstGeom prst="rect">
            <a:avLst/>
          </a:prstGeom>
        </p:spPr>
      </p:pic>
      <p:pic>
        <p:nvPicPr>
          <p:cNvPr id="10" name="Graphic 9" descr="Sociaal netwerk">
            <a:extLst>
              <a:ext uri="{FF2B5EF4-FFF2-40B4-BE49-F238E27FC236}">
                <a16:creationId xmlns:a16="http://schemas.microsoft.com/office/drawing/2014/main" id="{18ED2A6D-CC20-8A4D-962A-27DF87BCA0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53986" y="3600328"/>
            <a:ext cx="375699" cy="375699"/>
          </a:xfrm>
          <a:prstGeom prst="rect">
            <a:avLst/>
          </a:prstGeom>
        </p:spPr>
      </p:pic>
      <p:pic>
        <p:nvPicPr>
          <p:cNvPr id="12" name="Graphic 11" descr="Klantbeoordeling">
            <a:extLst>
              <a:ext uri="{FF2B5EF4-FFF2-40B4-BE49-F238E27FC236}">
                <a16:creationId xmlns:a16="http://schemas.microsoft.com/office/drawing/2014/main" id="{D2C91BD7-7982-EB4F-BF69-4201F60DF35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914314" y="3636524"/>
            <a:ext cx="363683" cy="363683"/>
          </a:xfrm>
          <a:prstGeom prst="rect">
            <a:avLst/>
          </a:prstGeom>
        </p:spPr>
      </p:pic>
      <p:pic>
        <p:nvPicPr>
          <p:cNvPr id="14" name="Graphic 13" descr="Gebruikersnetwerk">
            <a:extLst>
              <a:ext uri="{FF2B5EF4-FFF2-40B4-BE49-F238E27FC236}">
                <a16:creationId xmlns:a16="http://schemas.microsoft.com/office/drawing/2014/main" id="{3060528B-514E-6A4F-94F0-B7FD6F22E06D}"/>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853986" y="5268876"/>
            <a:ext cx="375699" cy="375699"/>
          </a:xfrm>
          <a:prstGeom prst="rect">
            <a:avLst/>
          </a:prstGeom>
        </p:spPr>
      </p:pic>
      <p:pic>
        <p:nvPicPr>
          <p:cNvPr id="16" name="Graphic 15" descr="Werknemersbadge">
            <a:extLst>
              <a:ext uri="{FF2B5EF4-FFF2-40B4-BE49-F238E27FC236}">
                <a16:creationId xmlns:a16="http://schemas.microsoft.com/office/drawing/2014/main" id="{83B7C707-1237-AA40-861C-462A71464D7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844076" y="4410228"/>
            <a:ext cx="385609" cy="385609"/>
          </a:xfrm>
          <a:prstGeom prst="rect">
            <a:avLst/>
          </a:prstGeom>
        </p:spPr>
      </p:pic>
      <p:pic>
        <p:nvPicPr>
          <p:cNvPr id="18" name="Graphic 17" descr="Zakelijke groei">
            <a:extLst>
              <a:ext uri="{FF2B5EF4-FFF2-40B4-BE49-F238E27FC236}">
                <a16:creationId xmlns:a16="http://schemas.microsoft.com/office/drawing/2014/main" id="{BEA67F31-7FD9-EC4E-BB7B-57CB7A0128E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914315" y="5248977"/>
            <a:ext cx="383813" cy="383813"/>
          </a:xfrm>
          <a:prstGeom prst="rect">
            <a:avLst/>
          </a:prstGeom>
        </p:spPr>
      </p:pic>
      <p:pic>
        <p:nvPicPr>
          <p:cNvPr id="20" name="Graphic 19" descr="Open hand met planten">
            <a:extLst>
              <a:ext uri="{FF2B5EF4-FFF2-40B4-BE49-F238E27FC236}">
                <a16:creationId xmlns:a16="http://schemas.microsoft.com/office/drawing/2014/main" id="{B9513CF2-F9D9-EA4C-97A9-91E5A9C8BF4D}"/>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914315" y="4497766"/>
            <a:ext cx="363682" cy="363682"/>
          </a:xfrm>
          <a:prstGeom prst="rect">
            <a:avLst/>
          </a:prstGeom>
        </p:spPr>
      </p:pic>
      <p:sp>
        <p:nvSpPr>
          <p:cNvPr id="63" name="Freeform 1">
            <a:extLst>
              <a:ext uri="{FF2B5EF4-FFF2-40B4-BE49-F238E27FC236}">
                <a16:creationId xmlns:a16="http://schemas.microsoft.com/office/drawing/2014/main" id="{554C81C0-53FE-B645-AF02-C76E1217D7A2}"/>
              </a:ext>
            </a:extLst>
          </p:cNvPr>
          <p:cNvSpPr>
            <a:spLocks noChangeArrowheads="1"/>
          </p:cNvSpPr>
          <p:nvPr/>
        </p:nvSpPr>
        <p:spPr bwMode="auto">
          <a:xfrm>
            <a:off x="462947" y="3541466"/>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1">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64" name="Freeform 2">
            <a:extLst>
              <a:ext uri="{FF2B5EF4-FFF2-40B4-BE49-F238E27FC236}">
                <a16:creationId xmlns:a16="http://schemas.microsoft.com/office/drawing/2014/main" id="{BCEAE832-978B-9A4F-82F1-3C4C571C9B91}"/>
              </a:ext>
            </a:extLst>
          </p:cNvPr>
          <p:cNvSpPr>
            <a:spLocks noChangeArrowheads="1"/>
          </p:cNvSpPr>
          <p:nvPr/>
        </p:nvSpPr>
        <p:spPr bwMode="auto">
          <a:xfrm>
            <a:off x="383126" y="2369896"/>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1"/>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65" name="Subtitle 2">
            <a:extLst>
              <a:ext uri="{FF2B5EF4-FFF2-40B4-BE49-F238E27FC236}">
                <a16:creationId xmlns:a16="http://schemas.microsoft.com/office/drawing/2014/main" id="{1C069C00-BAF2-4546-A21B-44FFDFF60399}"/>
              </a:ext>
            </a:extLst>
          </p:cNvPr>
          <p:cNvSpPr txBox="1">
            <a:spLocks/>
          </p:cNvSpPr>
          <p:nvPr/>
        </p:nvSpPr>
        <p:spPr>
          <a:xfrm>
            <a:off x="131328" y="4318738"/>
            <a:ext cx="1527188" cy="3957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lumMod val="65000"/>
                  </a:schemeClr>
                </a:solidFill>
                <a:latin typeface="Lato Light" panose="020F0502020204030203" pitchFamily="34" charset="0"/>
                <a:ea typeface="Open Sans Light" panose="020B0306030504020204" pitchFamily="34" charset="0"/>
                <a:cs typeface="Open Sans Light" panose="020B0306030504020204" pitchFamily="34" charset="0"/>
              </a:rPr>
              <a:t>Professioneel moment</a:t>
            </a:r>
          </a:p>
          <a:p>
            <a:pPr>
              <a:lnSpc>
                <a:spcPts val="1313"/>
              </a:lnSpc>
            </a:pPr>
            <a:r>
              <a:rPr lang="nl-NL" sz="900" i="1" dirty="0">
                <a:solidFill>
                  <a:schemeClr val="bg1">
                    <a:lumMod val="65000"/>
                  </a:schemeClr>
                </a:solidFill>
                <a:latin typeface="Lato Light" panose="020F0502020204030203" pitchFamily="34" charset="0"/>
                <a:ea typeface="Open Sans Light" panose="020B0306030504020204" pitchFamily="34" charset="0"/>
                <a:cs typeface="Open Sans Light" panose="020B0306030504020204" pitchFamily="34" charset="0"/>
              </a:rPr>
              <a:t>PM-structuur</a:t>
            </a:r>
          </a:p>
        </p:txBody>
      </p:sp>
      <p:sp>
        <p:nvSpPr>
          <p:cNvPr id="66" name="TextBox 41">
            <a:extLst>
              <a:ext uri="{FF2B5EF4-FFF2-40B4-BE49-F238E27FC236}">
                <a16:creationId xmlns:a16="http://schemas.microsoft.com/office/drawing/2014/main" id="{6985667F-5A17-0C43-901E-29EB2FF83E33}"/>
              </a:ext>
            </a:extLst>
          </p:cNvPr>
          <p:cNvSpPr txBox="1"/>
          <p:nvPr/>
        </p:nvSpPr>
        <p:spPr>
          <a:xfrm>
            <a:off x="306824" y="4053280"/>
            <a:ext cx="1176197" cy="276999"/>
          </a:xfrm>
          <a:prstGeom prst="rect">
            <a:avLst/>
          </a:prstGeom>
          <a:noFill/>
        </p:spPr>
        <p:txBody>
          <a:bodyPr wrap="square" rtlCol="0" anchor="ctr" anchorCtr="0">
            <a:spAutoFit/>
          </a:bodyPr>
          <a:lstStyle/>
          <a:p>
            <a:pPr algn="ctr"/>
            <a:r>
              <a:rPr lang="nl-NL" sz="1200" b="1" dirty="0">
                <a:solidFill>
                  <a:srgbClr val="0D3959"/>
                </a:solidFill>
                <a:latin typeface="Poppins" pitchFamily="2" charset="77"/>
                <a:ea typeface="League Spartan" charset="0"/>
                <a:cs typeface="Poppins" pitchFamily="2" charset="77"/>
              </a:rPr>
              <a:t>BEGELEIDING</a:t>
            </a:r>
          </a:p>
        </p:txBody>
      </p:sp>
      <p:sp>
        <p:nvSpPr>
          <p:cNvPr id="67" name="Freeform 1">
            <a:extLst>
              <a:ext uri="{FF2B5EF4-FFF2-40B4-BE49-F238E27FC236}">
                <a16:creationId xmlns:a16="http://schemas.microsoft.com/office/drawing/2014/main" id="{C5C4149F-915A-3F47-90B9-AFB62A1AA736}"/>
              </a:ext>
            </a:extLst>
          </p:cNvPr>
          <p:cNvSpPr>
            <a:spLocks noChangeArrowheads="1"/>
          </p:cNvSpPr>
          <p:nvPr/>
        </p:nvSpPr>
        <p:spPr bwMode="auto">
          <a:xfrm>
            <a:off x="7817101" y="3541466"/>
            <a:ext cx="863951" cy="318509"/>
          </a:xfrm>
          <a:custGeom>
            <a:avLst/>
            <a:gdLst>
              <a:gd name="T0" fmla="*/ 3243 w 3244"/>
              <a:gd name="T1" fmla="*/ 569 h 1139"/>
              <a:gd name="T2" fmla="*/ 3243 w 3244"/>
              <a:gd name="T3" fmla="*/ 569 h 1139"/>
              <a:gd name="T4" fmla="*/ 1621 w 3244"/>
              <a:gd name="T5" fmla="*/ 1138 h 1139"/>
              <a:gd name="T6" fmla="*/ 1621 w 3244"/>
              <a:gd name="T7" fmla="*/ 1138 h 1139"/>
              <a:gd name="T8" fmla="*/ 0 w 3244"/>
              <a:gd name="T9" fmla="*/ 569 h 1139"/>
              <a:gd name="T10" fmla="*/ 0 w 3244"/>
              <a:gd name="T11" fmla="*/ 569 h 1139"/>
              <a:gd name="T12" fmla="*/ 1621 w 3244"/>
              <a:gd name="T13" fmla="*/ 0 h 1139"/>
              <a:gd name="T14" fmla="*/ 1621 w 3244"/>
              <a:gd name="T15" fmla="*/ 0 h 1139"/>
              <a:gd name="T16" fmla="*/ 3243 w 3244"/>
              <a:gd name="T17"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1139">
                <a:moveTo>
                  <a:pt x="3243" y="569"/>
                </a:moveTo>
                <a:lnTo>
                  <a:pt x="3243" y="569"/>
                </a:lnTo>
                <a:cubicBezTo>
                  <a:pt x="3243" y="883"/>
                  <a:pt x="2517" y="1138"/>
                  <a:pt x="1621" y="1138"/>
                </a:cubicBezTo>
                <a:lnTo>
                  <a:pt x="1621" y="1138"/>
                </a:lnTo>
                <a:cubicBezTo>
                  <a:pt x="726" y="1138"/>
                  <a:pt x="0" y="883"/>
                  <a:pt x="0" y="569"/>
                </a:cubicBezTo>
                <a:lnTo>
                  <a:pt x="0" y="569"/>
                </a:lnTo>
                <a:cubicBezTo>
                  <a:pt x="0" y="255"/>
                  <a:pt x="726" y="0"/>
                  <a:pt x="1621" y="0"/>
                </a:cubicBezTo>
                <a:lnTo>
                  <a:pt x="1621" y="0"/>
                </a:lnTo>
                <a:cubicBezTo>
                  <a:pt x="2517" y="0"/>
                  <a:pt x="3243" y="255"/>
                  <a:pt x="3243" y="569"/>
                </a:cubicBezTo>
              </a:path>
            </a:pathLst>
          </a:custGeom>
          <a:solidFill>
            <a:schemeClr val="accent6">
              <a:lumMod val="75000"/>
            </a:schemeClr>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68" name="Freeform 2">
            <a:extLst>
              <a:ext uri="{FF2B5EF4-FFF2-40B4-BE49-F238E27FC236}">
                <a16:creationId xmlns:a16="http://schemas.microsoft.com/office/drawing/2014/main" id="{54423F86-A4EA-3F4F-9588-38678BE4FFC8}"/>
              </a:ext>
            </a:extLst>
          </p:cNvPr>
          <p:cNvSpPr>
            <a:spLocks noChangeArrowheads="1"/>
          </p:cNvSpPr>
          <p:nvPr/>
        </p:nvSpPr>
        <p:spPr bwMode="auto">
          <a:xfrm>
            <a:off x="7737280" y="2369896"/>
            <a:ext cx="1023594" cy="1330825"/>
          </a:xfrm>
          <a:custGeom>
            <a:avLst/>
            <a:gdLst>
              <a:gd name="T0" fmla="*/ 1922 w 3846"/>
              <a:gd name="T1" fmla="*/ 4752 h 4753"/>
              <a:gd name="T2" fmla="*/ 3845 w 3846"/>
              <a:gd name="T3" fmla="*/ 1423 h 4753"/>
              <a:gd name="T4" fmla="*/ 1922 w 3846"/>
              <a:gd name="T5" fmla="*/ 0 h 4753"/>
              <a:gd name="T6" fmla="*/ 0 w 3846"/>
              <a:gd name="T7" fmla="*/ 1423 h 4753"/>
              <a:gd name="T8" fmla="*/ 1922 w 3846"/>
              <a:gd name="T9" fmla="*/ 4752 h 4753"/>
            </a:gdLst>
            <a:ahLst/>
            <a:cxnLst>
              <a:cxn ang="0">
                <a:pos x="T0" y="T1"/>
              </a:cxn>
              <a:cxn ang="0">
                <a:pos x="T2" y="T3"/>
              </a:cxn>
              <a:cxn ang="0">
                <a:pos x="T4" y="T5"/>
              </a:cxn>
              <a:cxn ang="0">
                <a:pos x="T6" y="T7"/>
              </a:cxn>
              <a:cxn ang="0">
                <a:pos x="T8" y="T9"/>
              </a:cxn>
            </a:cxnLst>
            <a:rect l="0" t="0" r="r" b="b"/>
            <a:pathLst>
              <a:path w="3846" h="4753">
                <a:moveTo>
                  <a:pt x="1922" y="4752"/>
                </a:moveTo>
                <a:lnTo>
                  <a:pt x="3845" y="1423"/>
                </a:lnTo>
                <a:lnTo>
                  <a:pt x="1922" y="0"/>
                </a:lnTo>
                <a:lnTo>
                  <a:pt x="0" y="1423"/>
                </a:lnTo>
                <a:lnTo>
                  <a:pt x="1922" y="4752"/>
                </a:lnTo>
              </a:path>
            </a:pathLst>
          </a:custGeom>
          <a:solidFill>
            <a:schemeClr val="accent6"/>
          </a:solidFill>
          <a:ln>
            <a:noFill/>
          </a:ln>
          <a:effectLst/>
        </p:spPr>
        <p:txBody>
          <a:bodyPr wrap="none" anchor="ctr"/>
          <a:lstStyle/>
          <a:p>
            <a:endParaRPr lang="nl-NL" sz="2449" dirty="0">
              <a:solidFill>
                <a:srgbClr val="0C9EE1"/>
              </a:solidFill>
              <a:latin typeface="Lato Light" panose="020F0502020204030203" pitchFamily="34" charset="0"/>
            </a:endParaRPr>
          </a:p>
        </p:txBody>
      </p:sp>
      <p:sp>
        <p:nvSpPr>
          <p:cNvPr id="69" name="TextBox 41">
            <a:extLst>
              <a:ext uri="{FF2B5EF4-FFF2-40B4-BE49-F238E27FC236}">
                <a16:creationId xmlns:a16="http://schemas.microsoft.com/office/drawing/2014/main" id="{866D6B39-498D-4040-B19D-F27E1F3D0A4C}"/>
              </a:ext>
            </a:extLst>
          </p:cNvPr>
          <p:cNvSpPr txBox="1"/>
          <p:nvPr/>
        </p:nvSpPr>
        <p:spPr>
          <a:xfrm>
            <a:off x="7660980" y="4053280"/>
            <a:ext cx="1176197" cy="276999"/>
          </a:xfrm>
          <a:prstGeom prst="rect">
            <a:avLst/>
          </a:prstGeom>
          <a:noFill/>
        </p:spPr>
        <p:txBody>
          <a:bodyPr wrap="square" rtlCol="0" anchor="ctr" anchorCtr="0">
            <a:spAutoFit/>
          </a:bodyPr>
          <a:lstStyle/>
          <a:p>
            <a:pPr algn="ctr"/>
            <a:r>
              <a:rPr lang="nl-NL" sz="1200" b="1" dirty="0">
                <a:solidFill>
                  <a:srgbClr val="0D3959"/>
                </a:solidFill>
                <a:latin typeface="Poppins" pitchFamily="2" charset="77"/>
                <a:ea typeface="League Spartan" charset="0"/>
                <a:cs typeface="Poppins" pitchFamily="2" charset="77"/>
              </a:rPr>
              <a:t>VAKINHOUD</a:t>
            </a:r>
          </a:p>
        </p:txBody>
      </p:sp>
      <p:sp>
        <p:nvSpPr>
          <p:cNvPr id="70" name="Subtitle 2">
            <a:extLst>
              <a:ext uri="{FF2B5EF4-FFF2-40B4-BE49-F238E27FC236}">
                <a16:creationId xmlns:a16="http://schemas.microsoft.com/office/drawing/2014/main" id="{3123DCD1-FCDC-0242-9BAB-83AC97E51A5E}"/>
              </a:ext>
            </a:extLst>
          </p:cNvPr>
          <p:cNvSpPr txBox="1">
            <a:spLocks/>
          </p:cNvSpPr>
          <p:nvPr/>
        </p:nvSpPr>
        <p:spPr>
          <a:xfrm>
            <a:off x="7485483" y="4318738"/>
            <a:ext cx="1527188" cy="3957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nl-NL" sz="900" dirty="0">
                <a:solidFill>
                  <a:schemeClr val="bg1">
                    <a:lumMod val="65000"/>
                  </a:schemeClr>
                </a:solidFill>
                <a:latin typeface="Lato Light" panose="020F0502020204030203" pitchFamily="34" charset="0"/>
                <a:ea typeface="Open Sans Light" panose="020B0306030504020204" pitchFamily="34" charset="0"/>
                <a:cs typeface="Open Sans Light" panose="020B0306030504020204" pitchFamily="34" charset="0"/>
              </a:rPr>
              <a:t>Didactisch moment</a:t>
            </a:r>
          </a:p>
          <a:p>
            <a:pPr>
              <a:lnSpc>
                <a:spcPts val="1313"/>
              </a:lnSpc>
            </a:pPr>
            <a:r>
              <a:rPr lang="nl-NL" sz="900" i="1" dirty="0">
                <a:solidFill>
                  <a:schemeClr val="bg1">
                    <a:lumMod val="65000"/>
                  </a:schemeClr>
                </a:solidFill>
                <a:latin typeface="Lato Light" panose="020F0502020204030203" pitchFamily="34" charset="0"/>
                <a:ea typeface="Open Sans Light" panose="020B0306030504020204" pitchFamily="34" charset="0"/>
                <a:cs typeface="Open Sans Light" panose="020B0306030504020204" pitchFamily="34" charset="0"/>
              </a:rPr>
              <a:t>DM-structuur</a:t>
            </a:r>
          </a:p>
        </p:txBody>
      </p:sp>
      <p:pic>
        <p:nvPicPr>
          <p:cNvPr id="22" name="Graphic 21" descr="Plant">
            <a:extLst>
              <a:ext uri="{FF2B5EF4-FFF2-40B4-BE49-F238E27FC236}">
                <a16:creationId xmlns:a16="http://schemas.microsoft.com/office/drawing/2014/main" id="{6CE9FDA1-998E-304E-A162-2F4A907D236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1669" y="2527116"/>
            <a:ext cx="685800" cy="685800"/>
          </a:xfrm>
          <a:prstGeom prst="rect">
            <a:avLst/>
          </a:prstGeom>
        </p:spPr>
      </p:pic>
      <p:pic>
        <p:nvPicPr>
          <p:cNvPr id="24" name="Graphic 23" descr="Kloppend hart">
            <a:extLst>
              <a:ext uri="{FF2B5EF4-FFF2-40B4-BE49-F238E27FC236}">
                <a16:creationId xmlns:a16="http://schemas.microsoft.com/office/drawing/2014/main" id="{C4426B8C-D7A8-144F-B194-57CA65DCC30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906176" y="2612781"/>
            <a:ext cx="685800" cy="685800"/>
          </a:xfrm>
          <a:prstGeom prst="rect">
            <a:avLst/>
          </a:prstGeom>
        </p:spPr>
      </p:pic>
      <p:cxnSp>
        <p:nvCxnSpPr>
          <p:cNvPr id="76" name="Rechte verbindingslijn met pijl 75">
            <a:extLst>
              <a:ext uri="{FF2B5EF4-FFF2-40B4-BE49-F238E27FC236}">
                <a16:creationId xmlns:a16="http://schemas.microsoft.com/office/drawing/2014/main" id="{72DCEDDE-636D-9440-97E8-6346BD32F8EA}"/>
              </a:ext>
            </a:extLst>
          </p:cNvPr>
          <p:cNvCxnSpPr>
            <a:cxnSpLocks/>
          </p:cNvCxnSpPr>
          <p:nvPr/>
        </p:nvCxnSpPr>
        <p:spPr>
          <a:xfrm>
            <a:off x="2344089" y="3220966"/>
            <a:ext cx="0" cy="362852"/>
          </a:xfrm>
          <a:prstGeom prst="straightConnector1">
            <a:avLst/>
          </a:prstGeom>
          <a:ln w="44450">
            <a:solidFill>
              <a:srgbClr val="F4971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C68395F8-48CD-ED4A-9701-DE699B5F28A7}"/>
              </a:ext>
            </a:extLst>
          </p:cNvPr>
          <p:cNvCxnSpPr>
            <a:cxnSpLocks/>
          </p:cNvCxnSpPr>
          <p:nvPr/>
        </p:nvCxnSpPr>
        <p:spPr>
          <a:xfrm>
            <a:off x="6808184" y="3220966"/>
            <a:ext cx="0" cy="362852"/>
          </a:xfrm>
          <a:prstGeom prst="straightConnector1">
            <a:avLst/>
          </a:prstGeom>
          <a:ln w="44450">
            <a:solidFill>
              <a:srgbClr val="F4971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a:extLst>
              <a:ext uri="{FF2B5EF4-FFF2-40B4-BE49-F238E27FC236}">
                <a16:creationId xmlns:a16="http://schemas.microsoft.com/office/drawing/2014/main" id="{F8B4CE9A-62E9-9C4F-842D-2436DB6BEC16}"/>
              </a:ext>
            </a:extLst>
          </p:cNvPr>
          <p:cNvCxnSpPr>
            <a:cxnSpLocks/>
          </p:cNvCxnSpPr>
          <p:nvPr/>
        </p:nvCxnSpPr>
        <p:spPr>
          <a:xfrm>
            <a:off x="2544576" y="3220966"/>
            <a:ext cx="0" cy="362852"/>
          </a:xfrm>
          <a:prstGeom prst="straightConnector1">
            <a:avLst/>
          </a:prstGeom>
          <a:ln w="44450">
            <a:solidFill>
              <a:srgbClr val="F4971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a:extLst>
              <a:ext uri="{FF2B5EF4-FFF2-40B4-BE49-F238E27FC236}">
                <a16:creationId xmlns:a16="http://schemas.microsoft.com/office/drawing/2014/main" id="{5EC84D35-6E9E-974D-90B6-A4620AED2C49}"/>
              </a:ext>
            </a:extLst>
          </p:cNvPr>
          <p:cNvCxnSpPr>
            <a:cxnSpLocks/>
          </p:cNvCxnSpPr>
          <p:nvPr/>
        </p:nvCxnSpPr>
        <p:spPr>
          <a:xfrm>
            <a:off x="6596231" y="3212916"/>
            <a:ext cx="0" cy="362852"/>
          </a:xfrm>
          <a:prstGeom prst="straightConnector1">
            <a:avLst/>
          </a:prstGeom>
          <a:ln w="44450">
            <a:solidFill>
              <a:srgbClr val="F49712"/>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2" name="Afbeelding 51" descr="Afbeelding met teken, tekening&#10;&#10;Automatisch gegenereerde beschrijving">
            <a:extLst>
              <a:ext uri="{FF2B5EF4-FFF2-40B4-BE49-F238E27FC236}">
                <a16:creationId xmlns:a16="http://schemas.microsoft.com/office/drawing/2014/main" id="{07C0A616-A29D-8042-8215-53B79597BB2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389192" y="5707908"/>
            <a:ext cx="623750" cy="203966"/>
          </a:xfrm>
          <a:prstGeom prst="rect">
            <a:avLst/>
          </a:prstGeom>
        </p:spPr>
      </p:pic>
    </p:spTree>
    <p:extLst>
      <p:ext uri="{BB962C8B-B14F-4D97-AF65-F5344CB8AC3E}">
        <p14:creationId xmlns:p14="http://schemas.microsoft.com/office/powerpoint/2010/main" val="1252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1870" y="6977502"/>
            <a:ext cx="7886700" cy="3689257"/>
          </a:xfrm>
        </p:spPr>
        <p:txBody>
          <a:bodyPr>
            <a:normAutofit/>
          </a:bodyPr>
          <a:lstStyle/>
          <a:p>
            <a:pPr marL="0" indent="0">
              <a:buNone/>
            </a:pPr>
            <a:endParaRPr lang="nl-NL" sz="2000" dirty="0"/>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Servicecentrum</a:t>
            </a:r>
          </a:p>
        </p:txBody>
      </p:sp>
      <p:sp>
        <p:nvSpPr>
          <p:cNvPr id="2" name="Rechthoek 1"/>
          <p:cNvSpPr/>
          <p:nvPr/>
        </p:nvSpPr>
        <p:spPr>
          <a:xfrm>
            <a:off x="866273" y="1948545"/>
            <a:ext cx="7199697" cy="3749553"/>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 pos="158115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teamleider organisatie stuurt het OOP aan. </a:t>
            </a:r>
          </a:p>
          <a:p>
            <a:pPr marL="342900" lvl="0" indent="-342900">
              <a:lnSpc>
                <a:spcPct val="107000"/>
              </a:lnSpc>
              <a:spcAft>
                <a:spcPts val="800"/>
              </a:spcAft>
              <a:buFont typeface="Arial" panose="020B0604020202020204" pitchFamily="34" charset="0"/>
              <a:buChar char="•"/>
              <a:tabLst>
                <a:tab pos="457200" algn="l"/>
                <a:tab pos="158115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belangrijk onderdeel is het servicecentrum. Het is een fysieke plek in school die altijd bemenst is waar elke leerling, ouder en docent terecht kan voor pedagogische en didactische ondersteuning. </a:t>
            </a:r>
          </a:p>
          <a:p>
            <a:pPr marL="342900" lvl="0" indent="-342900">
              <a:lnSpc>
                <a:spcPct val="107000"/>
              </a:lnSpc>
              <a:spcAft>
                <a:spcPts val="800"/>
              </a:spcAft>
              <a:buFont typeface="Arial" panose="020B0604020202020204" pitchFamily="34" charset="0"/>
              <a:buChar char="•"/>
              <a:tabLst>
                <a:tab pos="457200" algn="l"/>
                <a:tab pos="158115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team van functionarissen staat klaar om in deze ondersteuningsbehoefte te voorzien. De werkprocessen van het servicecentrum worden beschreven en gecommuniceerd met leerlingen, ouders en docenten zodat iedereen weet wanneer en waarvoor je terecht kan. </a:t>
            </a:r>
          </a:p>
          <a:p>
            <a:pPr lvl="0">
              <a:lnSpc>
                <a:spcPct val="107000"/>
              </a:lnSpc>
              <a:spcAft>
                <a:spcPts val="800"/>
              </a:spcAft>
              <a:tabLst>
                <a:tab pos="457200" algn="l"/>
                <a:tab pos="158115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 pos="158115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 Zie ook notitie directiestructuur Bonnefanten College en servicecentrum.</a:t>
            </a:r>
          </a:p>
        </p:txBody>
      </p:sp>
    </p:spTree>
    <p:extLst>
      <p:ext uri="{BB962C8B-B14F-4D97-AF65-F5344CB8AC3E}">
        <p14:creationId xmlns:p14="http://schemas.microsoft.com/office/powerpoint/2010/main" val="386392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1870" y="6977502"/>
            <a:ext cx="7886700" cy="3689257"/>
          </a:xfrm>
        </p:spPr>
        <p:txBody>
          <a:bodyPr>
            <a:normAutofit/>
          </a:bodyPr>
          <a:lstStyle/>
          <a:p>
            <a:pPr marL="0" indent="0">
              <a:buNone/>
            </a:pPr>
            <a:endParaRPr lang="nl-NL" sz="2000" dirty="0"/>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Servicecentrum doel 2022-2023</a:t>
            </a:r>
          </a:p>
        </p:txBody>
      </p:sp>
      <p:sp>
        <p:nvSpPr>
          <p:cNvPr id="7" name="Rechthoek 6"/>
          <p:cNvSpPr/>
          <p:nvPr/>
        </p:nvSpPr>
        <p:spPr>
          <a:xfrm>
            <a:off x="924025" y="1948546"/>
            <a:ext cx="7101294" cy="384278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nl-NL" sz="2100" dirty="0">
                <a:latin typeface="Calibri" panose="020F0502020204030204" pitchFamily="34" charset="0"/>
                <a:ea typeface="Calibri" panose="020F0502020204030204" pitchFamily="34" charset="0"/>
                <a:cs typeface="Times New Roman" panose="02020603050405020304" pitchFamily="18" charset="0"/>
              </a:rPr>
              <a:t>De teamleider organisatie werkt samen met de dagcoördinator en een vakdeskundig begeleider de belangrijkste werkprocessen uit. Het is evident dat komende schooljaren de werkprocessen worden geëvalueerd en bijgesteld. Dit gebeurt in ieder geval elk jaar in april, maar eerder wanneer nodig. Het is work in progress.</a:t>
            </a:r>
          </a:p>
          <a:p>
            <a:pPr marL="342900" indent="-342900">
              <a:lnSpc>
                <a:spcPct val="107000"/>
              </a:lnSpc>
              <a:spcAft>
                <a:spcPts val="800"/>
              </a:spcAft>
              <a:buFont typeface="Arial" panose="020B0604020202020204" pitchFamily="34" charset="0"/>
              <a:buChar char="•"/>
            </a:pPr>
            <a:endParaRPr lang="nl-NL" sz="2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nl-NL" sz="2100" u="sng" dirty="0">
                <a:latin typeface="Calibri" panose="020F0502020204030204" pitchFamily="34" charset="0"/>
                <a:ea typeface="Calibri" panose="020F0502020204030204" pitchFamily="34" charset="0"/>
                <a:cs typeface="Times New Roman" panose="02020603050405020304" pitchFamily="18" charset="0"/>
              </a:rPr>
              <a:t>Oktober: Werkprocessen vastleggen in logboek</a:t>
            </a:r>
            <a:r>
              <a:rPr lang="nl-NL" sz="2100" dirty="0">
                <a:latin typeface="Calibri" panose="020F0502020204030204" pitchFamily="34" charset="0"/>
                <a:ea typeface="Calibri" panose="020F0502020204030204" pitchFamily="34" charset="0"/>
                <a:cs typeface="Times New Roman" panose="02020603050405020304" pitchFamily="18" charset="0"/>
              </a:rPr>
              <a:t>.</a:t>
            </a:r>
            <a:endParaRPr lang="nl-NL" sz="2100" u="sng"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nl-NL" sz="2100" u="sng" dirty="0">
                <a:latin typeface="Calibri" panose="020F0502020204030204" pitchFamily="34" charset="0"/>
                <a:ea typeface="Calibri" panose="020F0502020204030204" pitchFamily="34" charset="0"/>
                <a:cs typeface="Times New Roman" panose="02020603050405020304" pitchFamily="18" charset="0"/>
              </a:rPr>
              <a:t>April: Evaluatierapport servicecentrum presenteren aan MR</a:t>
            </a:r>
            <a:r>
              <a:rPr lang="nl-NL" sz="2100" dirty="0">
                <a:latin typeface="Calibri" panose="020F0502020204030204" pitchFamily="34" charset="0"/>
                <a:ea typeface="Calibri" panose="020F0502020204030204" pitchFamily="34" charset="0"/>
                <a:cs typeface="Times New Roman" panose="02020603050405020304" pitchFamily="18" charset="0"/>
              </a:rPr>
              <a:t>.</a:t>
            </a:r>
            <a:endParaRPr lang="nl-NL" sz="2100"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99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1870" y="6977502"/>
            <a:ext cx="7886700" cy="3689257"/>
          </a:xfrm>
        </p:spPr>
        <p:txBody>
          <a:bodyPr>
            <a:normAutofit/>
          </a:bodyPr>
          <a:lstStyle/>
          <a:p>
            <a:pPr marL="0" indent="0">
              <a:buNone/>
            </a:pPr>
            <a:endParaRPr lang="nl-NL" sz="2000" dirty="0"/>
          </a:p>
          <a:p>
            <a:pPr marL="0" indent="0">
              <a:buNone/>
            </a:pPr>
            <a:endParaRPr lang="nl-NL" sz="2000" dirty="0"/>
          </a:p>
          <a:p>
            <a:pPr marL="457200" indent="-457200">
              <a:buAutoNum type="arabicPeriod"/>
            </a:pPr>
            <a:endParaRPr lang="nl-NL" sz="2000" dirty="0"/>
          </a:p>
        </p:txBody>
      </p:sp>
      <p:pic>
        <p:nvPicPr>
          <p:cNvPr id="4" name="Afbeelding 3">
            <a:extLst>
              <a:ext uri="{FF2B5EF4-FFF2-40B4-BE49-F238E27FC236}">
                <a16:creationId xmlns:a16="http://schemas.microsoft.com/office/drawing/2014/main" id="{1B9AB4AC-0978-4E42-B89C-1C039F996AFC}"/>
              </a:ext>
            </a:extLst>
          </p:cNvPr>
          <p:cNvPicPr/>
          <p:nvPr/>
        </p:nvPicPr>
        <p:blipFill>
          <a:blip r:embed="rId3">
            <a:extLst>
              <a:ext uri="{28A0092B-C50C-407E-A947-70E740481C1C}">
                <a14:useLocalDpi xmlns:a14="http://schemas.microsoft.com/office/drawing/2010/main" val="0"/>
              </a:ext>
            </a:extLst>
          </a:blip>
          <a:stretch>
            <a:fillRect/>
          </a:stretch>
        </p:blipFill>
        <p:spPr>
          <a:xfrm>
            <a:off x="554036" y="379172"/>
            <a:ext cx="1131569" cy="373418"/>
          </a:xfrm>
          <a:prstGeom prst="rect">
            <a:avLst/>
          </a:prstGeom>
        </p:spPr>
      </p:pic>
      <p:pic>
        <p:nvPicPr>
          <p:cNvPr id="5" name="Afbeelding 4"/>
          <p:cNvPicPr>
            <a:picLocks noChangeAspect="1"/>
          </p:cNvPicPr>
          <p:nvPr/>
        </p:nvPicPr>
        <p:blipFill>
          <a:blip r:embed="rId4"/>
          <a:stretch>
            <a:fillRect/>
          </a:stretch>
        </p:blipFill>
        <p:spPr>
          <a:xfrm>
            <a:off x="7259449" y="310028"/>
            <a:ext cx="1489915" cy="885124"/>
          </a:xfrm>
          <a:prstGeom prst="rect">
            <a:avLst/>
          </a:prstGeom>
        </p:spPr>
      </p:pic>
      <p:sp>
        <p:nvSpPr>
          <p:cNvPr id="6" name="Titel 6"/>
          <p:cNvSpPr txBox="1">
            <a:spLocks/>
          </p:cNvSpPr>
          <p:nvPr/>
        </p:nvSpPr>
        <p:spPr>
          <a:xfrm>
            <a:off x="767797" y="1125200"/>
            <a:ext cx="7886700" cy="82334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3600" b="1" dirty="0"/>
              <a:t>Mentoren doelen 2022-2023</a:t>
            </a:r>
          </a:p>
        </p:txBody>
      </p:sp>
      <p:sp>
        <p:nvSpPr>
          <p:cNvPr id="7" name="Rechthoek 6"/>
          <p:cNvSpPr/>
          <p:nvPr/>
        </p:nvSpPr>
        <p:spPr>
          <a:xfrm>
            <a:off x="924024" y="1948546"/>
            <a:ext cx="7256937" cy="325377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nl-NL" sz="2100" dirty="0">
                <a:latin typeface="Calibri" panose="020F0502020204030204" pitchFamily="34" charset="0"/>
                <a:ea typeface="Calibri" panose="020F0502020204030204" pitchFamily="34" charset="0"/>
                <a:cs typeface="Times New Roman" panose="02020603050405020304" pitchFamily="18" charset="0"/>
              </a:rPr>
              <a:t>In het kantelingsproces hebben ook de mentoren een belangrijke plek gekregen. De mentoren bewaken de ontwikkeling van de leerlingen en hebben de leerling </a:t>
            </a:r>
            <a:br>
              <a:rPr lang="nl-NL" sz="2100" dirty="0">
                <a:latin typeface="Calibri" panose="020F0502020204030204" pitchFamily="34" charset="0"/>
                <a:ea typeface="Calibri" panose="020F0502020204030204" pitchFamily="34" charset="0"/>
                <a:cs typeface="Times New Roman" panose="02020603050405020304" pitchFamily="18" charset="0"/>
              </a:rPr>
            </a:br>
            <a:r>
              <a:rPr lang="nl-NL" sz="2100" dirty="0">
                <a:latin typeface="Calibri" panose="020F0502020204030204" pitchFamily="34" charset="0"/>
                <a:ea typeface="Calibri" panose="020F0502020204030204" pitchFamily="34" charset="0"/>
                <a:cs typeface="Times New Roman" panose="02020603050405020304" pitchFamily="18" charset="0"/>
              </a:rPr>
              <a:t>in beeld. Zij worden hierin ondersteund door het ontwikkelteam (o.a. het servicecentrum).</a:t>
            </a:r>
          </a:p>
          <a:p>
            <a:pPr>
              <a:lnSpc>
                <a:spcPct val="107000"/>
              </a:lnSpc>
              <a:spcAft>
                <a:spcPts val="800"/>
              </a:spcAft>
            </a:pPr>
            <a:endParaRPr lang="nl-NL" sz="2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nl-NL" sz="2100" u="sng" dirty="0">
                <a:latin typeface="Calibri" panose="020F0502020204030204" pitchFamily="34" charset="0"/>
                <a:ea typeface="Calibri" panose="020F0502020204030204" pitchFamily="34" charset="0"/>
                <a:cs typeface="Times New Roman" panose="02020603050405020304" pitchFamily="18" charset="0"/>
              </a:rPr>
              <a:t>Schooljaar: Training mentoren</a:t>
            </a:r>
            <a:r>
              <a:rPr lang="nl-NL" sz="2100" dirty="0">
                <a:latin typeface="Calibri" panose="020F0502020204030204" pitchFamily="34" charset="0"/>
                <a:ea typeface="Calibri" panose="020F0502020204030204" pitchFamily="34" charset="0"/>
                <a:cs typeface="Times New Roman" panose="02020603050405020304" pitchFamily="18" charset="0"/>
              </a:rPr>
              <a:t>.</a:t>
            </a:r>
            <a:endParaRPr lang="nl-NL" sz="2100" u="sng"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nl-NL" sz="2100" u="sng" dirty="0">
                <a:latin typeface="Calibri" panose="020F0502020204030204" pitchFamily="34" charset="0"/>
                <a:ea typeface="Calibri" panose="020F0502020204030204" pitchFamily="34" charset="0"/>
                <a:cs typeface="Times New Roman" panose="02020603050405020304" pitchFamily="18" charset="0"/>
              </a:rPr>
              <a:t>April: Evaluatie bijstelling servicecentrum</a:t>
            </a:r>
            <a:r>
              <a:rPr lang="nl-NL" sz="2100" dirty="0">
                <a:latin typeface="Calibri" panose="020F0502020204030204" pitchFamily="34" charset="0"/>
                <a:ea typeface="Calibri" panose="020F0502020204030204" pitchFamily="34" charset="0"/>
                <a:cs typeface="Times New Roman" panose="02020603050405020304" pitchFamily="18" charset="0"/>
              </a:rPr>
              <a:t>.</a:t>
            </a:r>
            <a:endParaRPr lang="nl-NL" sz="2100"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54079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10726</TotalTime>
  <Words>2169</Words>
  <Application>Microsoft Office PowerPoint</Application>
  <PresentationFormat>Diavoorstelling (4:3)</PresentationFormat>
  <Paragraphs>315</Paragraphs>
  <Slides>29</Slides>
  <Notes>12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29</vt:i4>
      </vt:variant>
    </vt:vector>
  </HeadingPairs>
  <TitlesOfParts>
    <vt:vector size="40" baseType="lpstr">
      <vt:lpstr>Arial</vt:lpstr>
      <vt:lpstr>Calibri</vt:lpstr>
      <vt:lpstr>Calibri Light</vt:lpstr>
      <vt:lpstr>Helvetica Neue</vt:lpstr>
      <vt:lpstr>Lato Light</vt:lpstr>
      <vt:lpstr>main-regular</vt:lpstr>
      <vt:lpstr>Poppins</vt:lpstr>
      <vt:lpstr>Poppins Light</vt:lpstr>
      <vt:lpstr>Symbol</vt:lpstr>
      <vt:lpstr>Wingdings</vt:lpstr>
      <vt:lpstr>Office-thema</vt:lpstr>
      <vt:lpstr>Les 2.1.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Bonnefanten Les</vt:lpstr>
      <vt:lpstr>DIF-lessen en Skills</vt:lpstr>
      <vt:lpstr>NPO - Nationaal Plan Onderwijs</vt:lpstr>
      <vt:lpstr>PowerPoint-presentatie</vt:lpstr>
      <vt:lpstr>Kwaliteitscommissie</vt:lpstr>
      <vt:lpstr>Determinatie Heterogene Brugklassen</vt:lpstr>
      <vt:lpstr>PowerPoint-presentatie</vt:lpstr>
      <vt:lpstr>PowerPoint-presentatie</vt:lpstr>
      <vt:lpstr>PowerPoint-presentatie</vt:lpstr>
      <vt:lpstr>PowerPoint-presentatie</vt:lpstr>
      <vt:lpstr>Leiderschap</vt:lpstr>
      <vt:lpstr>PowerPoint-presentatie</vt:lpstr>
      <vt:lpstr>Portefeuilles schoolleiding</vt:lpstr>
      <vt:lpstr>Kolomcoördinatoren</vt:lpstr>
      <vt:lpstr>Les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E&amp;O</dc:title>
  <dc:creator>John Ummels</dc:creator>
  <cp:lastModifiedBy>Ilse Thimister - Pletzers</cp:lastModifiedBy>
  <cp:revision>528</cp:revision>
  <cp:lastPrinted>2018-08-29T12:01:48Z</cp:lastPrinted>
  <dcterms:modified xsi:type="dcterms:W3CDTF">2023-02-14T12:50:45Z</dcterms:modified>
</cp:coreProperties>
</file>